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93" r:id="rId3"/>
    <p:sldId id="285" r:id="rId4"/>
    <p:sldId id="273" r:id="rId5"/>
    <p:sldId id="304" r:id="rId6"/>
    <p:sldId id="300" r:id="rId7"/>
    <p:sldId id="301" r:id="rId8"/>
    <p:sldId id="302" r:id="rId9"/>
    <p:sldId id="305" r:id="rId10"/>
    <p:sldId id="274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27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72;&#1073;&#1086;&#1095;&#1080;&#1081;%20&#1089;&#1090;&#1086;&#1083;\&#1092;&#1086;&#1088;&#1084;&#1099;%20&#1076;&#1083;&#1103;%20&#1089;&#1072;&#1081;&#1090;&#1072;%20&#1073;&#1102;&#1076;&#1078;&#1077;&#1090;%20&#1076;&#1083;&#1103;%20&#1075;&#1088;&#1072;&#1078;&#1076;&#1072;&#1085;\&#1044;&#1080;&#1072;&#1075;&#1088;&#1072;&#1084;&#1084;&#1099;%20&#1076;&#1083;&#1103;%20&#1055;&#1088;&#1077;&#1079;&#1077;&#1085;&#1090;&#1072;&#1094;&#1080;&#1081;\&#1076;&#1080;&#1072;&#1075;&#1088;&#1072;&#1084;&#1084;&#1099;%20&#1073;&#1102;&#1076;&#1078;&#1077;&#1090;%20&#1091;&#1090;&#1086;&#1095;&#1085;&#1077;&#1085;&#1085;&#1099;&#1081;%202015,2016%20&#1087;&#1088;&#1077;&#1082;&#1090;%202017&#1075;%20%20&#1055;&#1088;&#1077;&#1079;&#1077;&#1085;&#1090;&#1072;&#1094;&#1080;&#1103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&#1055;&#1086;&#1083;&#1100;&#1079;&#1086;&#1074;&#1072;&#1090;&#1077;&#1083;&#1100;\Desktop\&#1080;&#1089;&#1087;&#1086;&#1083;&#1085;&#1077;&#1085;&#1080;&#1077;%20&#1073;&#1102;&#1076;&#1078;&#1077;&#1090;&#1072;%201%20&#1082;&#1074;.2017%20&#1075;&#1086;&#1076;&#1072;(&#1055;&#1088;&#1077;&#1079;&#1077;&#1085;&#1090;&#1072;&#1094;&#1080;&#1103;).xls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&#1089;&#1072;&#1081;&#1090;%202019\&#1076;&#1083;&#1103;%20&#1075;&#1088;&#1072;&#1078;&#1076;&#1072;&#1085;\&#1048;&#1089;&#1087;&#1086;&#1083;&#1085;&#1077;&#1085;&#1080;&#1077;\&#1090;&#1072;&#1073;&#1083;&#1080;&#1094;&#1099;%20&#1080;&#1089;&#1087;&#1086;&#1083;&#1085;&#1077;&#1085;&#1080;&#1077;%20&#1073;&#1102;&#1076;&#1078;&#1077;&#1090;&#1072;%20&#1079;&#1072;%201%20&#1082;&#1074;&#1072;&#1088;&#1090;&#1072;&#1083;%202019%20&#1075;&#1086;&#1076;%20(&#1055;&#1088;&#1077;&#1079;&#1077;&#1085;&#1090;&#1072;&#1094;&#1080;&#1103;).xls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5;&#1086;&#1083;&#1100;&#1079;&#1086;&#1074;&#1072;&#1090;&#1077;&#1083;&#1100;\Desktop\&#1085;&#1072;%20&#1089;&#1072;&#1081;&#1090;\&#1089;&#1072;&#1081;&#1090;%202019\&#1076;&#1083;&#1103;%20&#1075;&#1088;&#1072;&#1078;&#1076;&#1072;&#1085;\&#1048;&#1089;&#1087;&#1086;&#1083;&#1085;&#1077;&#1085;&#1080;&#1077;\&#1090;&#1072;&#1073;&#1083;&#1080;&#1094;&#1099;%20&#1080;&#1089;&#1087;&#1086;&#1083;&#1085;&#1077;&#1085;&#1080;&#1077;%20&#1073;&#1102;&#1076;&#1078;&#1077;&#1090;&#1072;%20&#1079;&#1072;%201%20&#1082;&#1074;&#1072;&#1088;&#1090;&#1072;&#1083;%202019%20&#1075;&#1086;&#1076;%20(&#1055;&#1088;&#1077;&#1079;&#1077;&#1085;&#1090;&#1072;&#1094;&#1080;&#1103;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percentStacked"/>
        <c:gapWidth val="95"/>
        <c:gapDepth val="95"/>
        <c:shape val="box"/>
        <c:axId val="88099456"/>
        <c:axId val="88117632"/>
        <c:axId val="0"/>
      </c:bar3DChart>
      <c:catAx>
        <c:axId val="88099456"/>
        <c:scaling>
          <c:orientation val="minMax"/>
        </c:scaling>
        <c:axPos val="b"/>
        <c:majorTickMark val="none"/>
        <c:tickLblPos val="nextTo"/>
        <c:crossAx val="88117632"/>
        <c:crosses val="autoZero"/>
        <c:auto val="1"/>
        <c:lblAlgn val="ctr"/>
        <c:lblOffset val="100"/>
      </c:catAx>
      <c:valAx>
        <c:axId val="88117632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88099456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dirty="0" smtClean="0"/>
              <a:t>Муниципальный долг МО «</a:t>
            </a:r>
            <a:r>
              <a:rPr lang="ru-RU" sz="1800" b="1" dirty="0" err="1" smtClean="0"/>
              <a:t>Тельвисочный</a:t>
            </a:r>
            <a:r>
              <a:rPr lang="ru-RU" sz="1800" b="1" baseline="0" dirty="0" smtClean="0"/>
              <a:t> сельсовет</a:t>
            </a:r>
            <a:r>
              <a:rPr lang="ru-RU" sz="1800" b="1" dirty="0" smtClean="0"/>
              <a:t>» НАО не планируется</a:t>
            </a:r>
            <a:endParaRPr lang="ru-RU" sz="1800" dirty="0"/>
          </a:p>
        </c:rich>
      </c:tx>
      <c:layout/>
    </c:title>
    <c:view3D>
      <c:depthPercent val="100"/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gapWidth val="95"/>
        <c:gapDepth val="95"/>
        <c:shape val="box"/>
        <c:axId val="88132992"/>
        <c:axId val="88138880"/>
        <c:axId val="0"/>
      </c:bar3DChart>
      <c:catAx>
        <c:axId val="8813299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88138880"/>
        <c:crosses val="autoZero"/>
        <c:auto val="1"/>
        <c:lblAlgn val="ctr"/>
        <c:lblOffset val="100"/>
      </c:catAx>
      <c:valAx>
        <c:axId val="88138880"/>
        <c:scaling>
          <c:orientation val="minMax"/>
        </c:scaling>
        <c:delete val="1"/>
        <c:axPos val="l"/>
        <c:numFmt formatCode="0.0" sourceLinked="1"/>
        <c:tickLblPos val="none"/>
        <c:crossAx val="8813299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4239604118885814E-4"/>
          <c:y val="3.6604947458668151E-2"/>
          <c:w val="0.99935760395881112"/>
          <c:h val="0.52522230234376477"/>
        </c:manualLayout>
      </c:layout>
      <c:barChart>
        <c:barDir val="col"/>
        <c:grouping val="clustered"/>
        <c:ser>
          <c:idx val="0"/>
          <c:order val="0"/>
          <c:tx>
            <c:strRef>
              <c:f>'Динанмика доходов'!$B$1</c:f>
              <c:strCache>
                <c:ptCount val="1"/>
                <c:pt idx="0">
                  <c:v>Фактическое исполнение 2017</c:v>
                </c:pt>
              </c:strCache>
            </c:strRef>
          </c:tx>
          <c:dLbls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700"/>
                </a:pPr>
                <a:endParaRPr lang="ru-RU"/>
              </a:p>
            </c:txPr>
            <c:showVal val="1"/>
          </c:dLbls>
          <c:cat>
            <c:strRef>
              <c:f>'Динанмика доходов'!$A$2:$A$11</c:f>
              <c:strCache>
                <c:ptCount val="10"/>
                <c:pt idx="0">
                  <c:v>Налог на доходы
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Доходы от использования имущества, находящегося в государственной и муниципальной собственности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Прочие неналоговые доходы</c:v>
                </c:pt>
                <c:pt idx="9">
                  <c:v>Безвозмездные
поступления</c:v>
                </c:pt>
              </c:strCache>
            </c:strRef>
          </c:cat>
          <c:val>
            <c:numRef>
              <c:f>'Динанмика доходов'!$B$2:$B$11</c:f>
              <c:numCache>
                <c:formatCode>#,##0.00</c:formatCode>
                <c:ptCount val="10"/>
                <c:pt idx="0">
                  <c:v>780.9</c:v>
                </c:pt>
                <c:pt idx="1">
                  <c:v>0</c:v>
                </c:pt>
                <c:pt idx="2">
                  <c:v>0</c:v>
                </c:pt>
                <c:pt idx="3">
                  <c:v>784.8</c:v>
                </c:pt>
                <c:pt idx="4">
                  <c:v>21.3</c:v>
                </c:pt>
                <c:pt idx="5">
                  <c:v>825.5</c:v>
                </c:pt>
                <c:pt idx="6">
                  <c:v>111.9</c:v>
                </c:pt>
                <c:pt idx="7">
                  <c:v>0</c:v>
                </c:pt>
                <c:pt idx="8">
                  <c:v>1</c:v>
                </c:pt>
                <c:pt idx="9">
                  <c:v>21885</c:v>
                </c:pt>
              </c:numCache>
            </c:numRef>
          </c:val>
        </c:ser>
        <c:ser>
          <c:idx val="1"/>
          <c:order val="1"/>
          <c:tx>
            <c:strRef>
              <c:f>'Динанмика доходов'!$C$1</c:f>
              <c:strCache>
                <c:ptCount val="1"/>
                <c:pt idx="0">
                  <c:v>Фактическое исполнение 2018</c:v>
                </c:pt>
              </c:strCache>
            </c:strRef>
          </c:tx>
          <c:dLbls>
            <c:spPr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'Динанмика доходов'!$A$2:$A$11</c:f>
              <c:strCache>
                <c:ptCount val="10"/>
                <c:pt idx="0">
                  <c:v>Налог на доходы
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Доходы от использования имущества, находящегося в государственной и муниципальной собственности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Прочие неналоговые доходы</c:v>
                </c:pt>
                <c:pt idx="9">
                  <c:v>Безвозмездные
поступления</c:v>
                </c:pt>
              </c:strCache>
            </c:strRef>
          </c:cat>
          <c:val>
            <c:numRef>
              <c:f>'Динанмика доходов'!$C$2:$C$11</c:f>
              <c:numCache>
                <c:formatCode>General</c:formatCode>
                <c:ptCount val="10"/>
                <c:pt idx="0">
                  <c:v>875.7</c:v>
                </c:pt>
                <c:pt idx="1">
                  <c:v>415.4</c:v>
                </c:pt>
                <c:pt idx="2">
                  <c:v>33.9</c:v>
                </c:pt>
                <c:pt idx="3">
                  <c:v>835.3</c:v>
                </c:pt>
                <c:pt idx="4">
                  <c:v>13.3</c:v>
                </c:pt>
                <c:pt idx="5">
                  <c:v>1503.3</c:v>
                </c:pt>
                <c:pt idx="6">
                  <c:v>258.7</c:v>
                </c:pt>
                <c:pt idx="7">
                  <c:v>274.89999999999992</c:v>
                </c:pt>
                <c:pt idx="8">
                  <c:v>75.5</c:v>
                </c:pt>
                <c:pt idx="9">
                  <c:v>30730.2</c:v>
                </c:pt>
              </c:numCache>
            </c:numRef>
          </c:val>
        </c:ser>
        <c:ser>
          <c:idx val="2"/>
          <c:order val="2"/>
          <c:tx>
            <c:strRef>
              <c:f>'Динанмика доходов'!$D$1</c:f>
              <c:strCache>
                <c:ptCount val="1"/>
                <c:pt idx="0">
                  <c:v>Первоначальный план 2019</c:v>
                </c:pt>
              </c:strCache>
            </c:strRef>
          </c:tx>
          <c:dLbls>
            <c:spPr>
              <a:solidFill>
                <a:schemeClr val="accent3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'Динанмика доходов'!$A$2:$A$11</c:f>
              <c:strCache>
                <c:ptCount val="10"/>
                <c:pt idx="0">
                  <c:v>Налог на доходы
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Доходы от использования имущества, находящегося в государственной и муниципальной собственности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Прочие неналоговые доходы</c:v>
                </c:pt>
                <c:pt idx="9">
                  <c:v>Безвозмездные
поступления</c:v>
                </c:pt>
              </c:strCache>
            </c:strRef>
          </c:cat>
          <c:val>
            <c:numRef>
              <c:f>'Динанмика доходов'!$D$2:$D$11</c:f>
              <c:numCache>
                <c:formatCode>#,##0.00</c:formatCode>
                <c:ptCount val="10"/>
                <c:pt idx="0">
                  <c:v>835.7</c:v>
                </c:pt>
                <c:pt idx="1">
                  <c:v>448.6</c:v>
                </c:pt>
                <c:pt idx="2">
                  <c:v>47</c:v>
                </c:pt>
                <c:pt idx="3">
                  <c:v>635</c:v>
                </c:pt>
                <c:pt idx="4">
                  <c:v>22.4</c:v>
                </c:pt>
                <c:pt idx="5">
                  <c:v>1079.4000000000001</c:v>
                </c:pt>
                <c:pt idx="6">
                  <c:v>126.4</c:v>
                </c:pt>
                <c:pt idx="7">
                  <c:v>0</c:v>
                </c:pt>
                <c:pt idx="8">
                  <c:v>75.5</c:v>
                </c:pt>
                <c:pt idx="9">
                  <c:v>28211.599999999995</c:v>
                </c:pt>
              </c:numCache>
            </c:numRef>
          </c:val>
        </c:ser>
        <c:ser>
          <c:idx val="3"/>
          <c:order val="3"/>
          <c:tx>
            <c:strRef>
              <c:f>'Динанмика доходов'!$E$1</c:f>
              <c:strCache>
                <c:ptCount val="1"/>
                <c:pt idx="0">
                  <c:v>Уточненный план 2019</c:v>
                </c:pt>
              </c:strCache>
            </c:strRef>
          </c:tx>
          <c:dLbls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'Динанмика доходов'!$A$2:$A$11</c:f>
              <c:strCache>
                <c:ptCount val="10"/>
                <c:pt idx="0">
                  <c:v>Налог на доходы
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Доходы от использования имущества, находящегося в государственной и муниципальной собственности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Прочие неналоговые доходы</c:v>
                </c:pt>
                <c:pt idx="9">
                  <c:v>Безвозмездные
поступления</c:v>
                </c:pt>
              </c:strCache>
            </c:strRef>
          </c:cat>
          <c:val>
            <c:numRef>
              <c:f>'Динанмика доходов'!$E$2:$E$11</c:f>
              <c:numCache>
                <c:formatCode>#,##0.00</c:formatCode>
                <c:ptCount val="10"/>
                <c:pt idx="0">
                  <c:v>835.7</c:v>
                </c:pt>
                <c:pt idx="1">
                  <c:v>448.6</c:v>
                </c:pt>
                <c:pt idx="2">
                  <c:v>47</c:v>
                </c:pt>
                <c:pt idx="3">
                  <c:v>635</c:v>
                </c:pt>
                <c:pt idx="4">
                  <c:v>22.4</c:v>
                </c:pt>
                <c:pt idx="5">
                  <c:v>1079.4000000000001</c:v>
                </c:pt>
                <c:pt idx="6">
                  <c:v>133.69999999999999</c:v>
                </c:pt>
                <c:pt idx="7">
                  <c:v>0</c:v>
                </c:pt>
                <c:pt idx="8">
                  <c:v>75.5</c:v>
                </c:pt>
                <c:pt idx="9">
                  <c:v>35265.9</c:v>
                </c:pt>
              </c:numCache>
            </c:numRef>
          </c:val>
        </c:ser>
        <c:ser>
          <c:idx val="4"/>
          <c:order val="4"/>
          <c:tx>
            <c:strRef>
              <c:f>'Динанмика доходов'!$F$1</c:f>
              <c:strCache>
                <c:ptCount val="1"/>
                <c:pt idx="0">
                  <c:v>Исполнено 2019 год 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5.9210526315789484E-2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0"/>
                  <c:y val="-3.5087719298245612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0"/>
                  <c:y val="-2.6315789473684216E-2"/>
                </c:manualLayout>
              </c:layout>
              <c:dLblPos val="outEnd"/>
              <c:showVal val="1"/>
            </c:dLbl>
            <c:spPr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'Динанмика доходов'!$A$2:$A$11</c:f>
              <c:strCache>
                <c:ptCount val="10"/>
                <c:pt idx="0">
                  <c:v>Налог на доходы
физических лиц</c:v>
                </c:pt>
                <c:pt idx="1">
                  <c:v>Акцизы по подакцизным товарам (продукции), производимым на территории Российской Федерации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Доходы от использования имущества, находящегося в государственной и муниципальной собственности</c:v>
                </c:pt>
                <c:pt idx="6">
                  <c:v>Доходы от оказания платных услуг (работ) и компенсации затрат государства</c:v>
                </c:pt>
                <c:pt idx="7">
                  <c:v>Доходы от продажи материальных и нематериальных активов</c:v>
                </c:pt>
                <c:pt idx="8">
                  <c:v>Прочие неналоговые доходы</c:v>
                </c:pt>
                <c:pt idx="9">
                  <c:v>Безвозмездные
поступления</c:v>
                </c:pt>
              </c:strCache>
            </c:strRef>
          </c:cat>
          <c:val>
            <c:numRef>
              <c:f>'Динанмика доходов'!$F$2:$F$11</c:f>
              <c:numCache>
                <c:formatCode>General</c:formatCode>
                <c:ptCount val="10"/>
                <c:pt idx="0">
                  <c:v>414.2</c:v>
                </c:pt>
                <c:pt idx="1">
                  <c:v>236.8</c:v>
                </c:pt>
                <c:pt idx="2">
                  <c:v>130.80000000000001</c:v>
                </c:pt>
                <c:pt idx="3">
                  <c:v>160</c:v>
                </c:pt>
                <c:pt idx="4">
                  <c:v>6.3</c:v>
                </c:pt>
                <c:pt idx="5">
                  <c:v>1146.7</c:v>
                </c:pt>
                <c:pt idx="6">
                  <c:v>65.8</c:v>
                </c:pt>
                <c:pt idx="7">
                  <c:v>0</c:v>
                </c:pt>
                <c:pt idx="8">
                  <c:v>0</c:v>
                </c:pt>
                <c:pt idx="9">
                  <c:v>13586.7</c:v>
                </c:pt>
              </c:numCache>
            </c:numRef>
          </c:val>
        </c:ser>
        <c:gapWidth val="55"/>
        <c:axId val="93852416"/>
        <c:axId val="93853952"/>
      </c:barChart>
      <c:catAx>
        <c:axId val="93852416"/>
        <c:scaling>
          <c:orientation val="minMax"/>
        </c:scaling>
        <c:axPos val="b"/>
        <c:numFmt formatCode="General" sourceLinked="1"/>
        <c:majorTickMark val="none"/>
        <c:tickLblPos val="nextTo"/>
        <c:crossAx val="93853952"/>
        <c:crosses val="autoZero"/>
        <c:auto val="1"/>
        <c:lblAlgn val="ctr"/>
        <c:lblOffset val="100"/>
      </c:catAx>
      <c:valAx>
        <c:axId val="93853952"/>
        <c:scaling>
          <c:orientation val="minMax"/>
        </c:scaling>
        <c:delete val="1"/>
        <c:axPos val="l"/>
        <c:numFmt formatCode="#,##0.00" sourceLinked="1"/>
        <c:tickLblPos val="none"/>
        <c:crossAx val="938524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4415851804013453"/>
          <c:y val="0"/>
          <c:w val="0.33382956467980984"/>
          <c:h val="0.37888216822868775"/>
        </c:manualLayout>
      </c:layout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</c:chart>
  <c:txPr>
    <a:bodyPr/>
    <a:lstStyle/>
    <a:p>
      <a:pPr>
        <a:defRPr sz="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depthPercent val="100"/>
      <c:rAngAx val="1"/>
    </c:view3D>
    <c:plotArea>
      <c:layout>
        <c:manualLayout>
          <c:layoutTarget val="inner"/>
          <c:xMode val="edge"/>
          <c:yMode val="edge"/>
          <c:x val="6.9544504070983171E-2"/>
          <c:y val="2.9871011541072658E-2"/>
          <c:w val="0.93045549592901688"/>
          <c:h val="0.57715649782326806"/>
        </c:manualLayout>
      </c:layout>
      <c:bar3DChart>
        <c:barDir val="col"/>
        <c:grouping val="clustered"/>
        <c:ser>
          <c:idx val="0"/>
          <c:order val="0"/>
          <c:tx>
            <c:strRef>
              <c:f>'структура расходов 2018 (2)'!$B$1</c:f>
              <c:strCache>
                <c:ptCount val="1"/>
                <c:pt idx="0">
                  <c:v>Фактическое исполнение 2017</c:v>
                </c:pt>
              </c:strCache>
            </c:strRef>
          </c:tx>
          <c:dLbls>
            <c:dLbl>
              <c:idx val="0"/>
              <c:layout>
                <c:manualLayout>
                  <c:x val="-5.1685980401652955E-3"/>
                  <c:y val="-2.2433216138914979E-2"/>
                </c:manualLayout>
              </c:layout>
              <c:showVal val="1"/>
            </c:dLbl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(2)'!$B$2:$B$9</c:f>
              <c:numCache>
                <c:formatCode>0.0</c:formatCode>
                <c:ptCount val="8"/>
                <c:pt idx="0">
                  <c:v>14176.7</c:v>
                </c:pt>
                <c:pt idx="1">
                  <c:v>140.5</c:v>
                </c:pt>
                <c:pt idx="2">
                  <c:v>161.30000000000001</c:v>
                </c:pt>
                <c:pt idx="3">
                  <c:v>360.6</c:v>
                </c:pt>
                <c:pt idx="4">
                  <c:v>6316.5</c:v>
                </c:pt>
                <c:pt idx="5">
                  <c:v>52.9</c:v>
                </c:pt>
                <c:pt idx="6">
                  <c:v>3619</c:v>
                </c:pt>
                <c:pt idx="7">
                  <c:v>37.299999999999997</c:v>
                </c:pt>
              </c:numCache>
            </c:numRef>
          </c:val>
        </c:ser>
        <c:ser>
          <c:idx val="1"/>
          <c:order val="1"/>
          <c:tx>
            <c:strRef>
              <c:f>'структура расходов 2018 (2)'!$C$1</c:f>
              <c:strCache>
                <c:ptCount val="1"/>
                <c:pt idx="0">
                  <c:v>Исполнено 2018 год 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spPr>
              <a:solidFill>
                <a:schemeClr val="accent2">
                  <a:lumMod val="60000"/>
                  <a:lumOff val="40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(2)'!$C$2:$C$9</c:f>
              <c:numCache>
                <c:formatCode>0.0</c:formatCode>
                <c:ptCount val="8"/>
                <c:pt idx="0">
                  <c:v>15525.2</c:v>
                </c:pt>
                <c:pt idx="1">
                  <c:v>154.30000000000001</c:v>
                </c:pt>
                <c:pt idx="2">
                  <c:v>970.7</c:v>
                </c:pt>
                <c:pt idx="3">
                  <c:v>1520.4</c:v>
                </c:pt>
                <c:pt idx="4">
                  <c:v>12004.1</c:v>
                </c:pt>
                <c:pt idx="5">
                  <c:v>53.1</c:v>
                </c:pt>
                <c:pt idx="6">
                  <c:v>3881.6</c:v>
                </c:pt>
                <c:pt idx="7">
                  <c:v>29</c:v>
                </c:pt>
              </c:numCache>
            </c:numRef>
          </c:val>
        </c:ser>
        <c:ser>
          <c:idx val="2"/>
          <c:order val="2"/>
          <c:tx>
            <c:strRef>
              <c:f>'структура расходов 2018 (2)'!$D$1</c:f>
              <c:strCache>
                <c:ptCount val="1"/>
                <c:pt idx="0">
                  <c:v>Первоначальный план 2019</c:v>
                </c:pt>
              </c:strCache>
            </c:strRef>
          </c:tx>
          <c:dLbls>
            <c:spPr>
              <a:solidFill>
                <a:srgbClr val="92D050"/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(2)'!$D$2:$D$9</c:f>
              <c:numCache>
                <c:formatCode>0.0</c:formatCode>
                <c:ptCount val="8"/>
                <c:pt idx="0">
                  <c:v>15884.5</c:v>
                </c:pt>
                <c:pt idx="1">
                  <c:v>150.9</c:v>
                </c:pt>
                <c:pt idx="2">
                  <c:v>264.2</c:v>
                </c:pt>
                <c:pt idx="3">
                  <c:v>1619.9</c:v>
                </c:pt>
                <c:pt idx="4">
                  <c:v>9455.2999999999993</c:v>
                </c:pt>
                <c:pt idx="5">
                  <c:v>55.8</c:v>
                </c:pt>
                <c:pt idx="6">
                  <c:v>3997.4</c:v>
                </c:pt>
                <c:pt idx="7">
                  <c:v>53.6</c:v>
                </c:pt>
              </c:numCache>
            </c:numRef>
          </c:val>
        </c:ser>
        <c:ser>
          <c:idx val="3"/>
          <c:order val="3"/>
          <c:tx>
            <c:strRef>
              <c:f>'структура расходов 2018 (2)'!$E$1</c:f>
              <c:strCache>
                <c:ptCount val="1"/>
                <c:pt idx="0">
                  <c:v>Уточненный план 2019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spPr>
              <a:solidFill>
                <a:schemeClr val="accent4">
                  <a:lumMod val="75000"/>
                </a:schemeClr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(2)'!$E$2:$E$9</c:f>
              <c:numCache>
                <c:formatCode>0.0</c:formatCode>
                <c:ptCount val="8"/>
                <c:pt idx="0">
                  <c:v>16549.8</c:v>
                </c:pt>
                <c:pt idx="1">
                  <c:v>142.1</c:v>
                </c:pt>
                <c:pt idx="2">
                  <c:v>1319.8</c:v>
                </c:pt>
                <c:pt idx="3">
                  <c:v>2249.5</c:v>
                </c:pt>
                <c:pt idx="4">
                  <c:v>14940.6</c:v>
                </c:pt>
                <c:pt idx="5">
                  <c:v>55.8</c:v>
                </c:pt>
                <c:pt idx="6">
                  <c:v>4061.1</c:v>
                </c:pt>
                <c:pt idx="7">
                  <c:v>53.6</c:v>
                </c:pt>
              </c:numCache>
            </c:numRef>
          </c:val>
        </c:ser>
        <c:ser>
          <c:idx val="4"/>
          <c:order val="4"/>
          <c:tx>
            <c:strRef>
              <c:f>'структура расходов 2018 (2)'!$F$1</c:f>
              <c:strCache>
                <c:ptCount val="1"/>
                <c:pt idx="0">
                  <c:v>Исполнено за полугодие  2019 года</c:v>
                </c:pt>
              </c:strCache>
            </c:strRef>
          </c:tx>
          <c:spPr>
            <a:solidFill>
              <a:srgbClr val="0070C0"/>
            </a:solidFill>
          </c:spPr>
          <c:dLbls>
            <c:spPr>
              <a:solidFill>
                <a:srgbClr val="00B0F0"/>
              </a:solidFill>
              <a:ln>
                <a:solidFill>
                  <a:srgbClr val="002060"/>
                </a:solidFill>
              </a:ln>
            </c:spPr>
            <c:txPr>
              <a:bodyPr rot="-5400000" vert="horz"/>
              <a:lstStyle/>
              <a:p>
                <a:pPr>
                  <a:defRPr sz="8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'структура расходов 2018 (2)'!$A$2:$A$9</c:f>
              <c:strCache>
                <c:ptCount val="8"/>
                <c:pt idx="0">
                  <c:v>Общегосударственные вопросы </c:v>
                </c:pt>
                <c:pt idx="1">
                  <c:v>Национальная оборона 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 - коммунальное хозяйство </c:v>
                </c:pt>
                <c:pt idx="5">
                  <c:v>Образование </c:v>
                </c:pt>
                <c:pt idx="6">
                  <c:v>Социальная политика </c:v>
                </c:pt>
                <c:pt idx="7">
                  <c:v>Физическая культура и спорт </c:v>
                </c:pt>
              </c:strCache>
            </c:strRef>
          </c:cat>
          <c:val>
            <c:numRef>
              <c:f>'структура расходов 2018 (2)'!$F$2:$F$9</c:f>
              <c:numCache>
                <c:formatCode>0.0</c:formatCode>
                <c:ptCount val="8"/>
                <c:pt idx="0">
                  <c:v>7799.4</c:v>
                </c:pt>
                <c:pt idx="1">
                  <c:v>80.5</c:v>
                </c:pt>
                <c:pt idx="2">
                  <c:v>49.9</c:v>
                </c:pt>
                <c:pt idx="3">
                  <c:v>64.900000000000006</c:v>
                </c:pt>
                <c:pt idx="4">
                  <c:v>4036.4</c:v>
                </c:pt>
                <c:pt idx="5">
                  <c:v>6.4</c:v>
                </c:pt>
                <c:pt idx="6">
                  <c:v>1594.1</c:v>
                </c:pt>
                <c:pt idx="7">
                  <c:v>23.2</c:v>
                </c:pt>
              </c:numCache>
            </c:numRef>
          </c:val>
        </c:ser>
        <c:shape val="box"/>
        <c:axId val="93929472"/>
        <c:axId val="93931008"/>
        <c:axId val="0"/>
      </c:bar3DChart>
      <c:catAx>
        <c:axId val="939294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7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93931008"/>
        <c:crosses val="autoZero"/>
        <c:auto val="1"/>
        <c:lblAlgn val="ctr"/>
        <c:lblOffset val="100"/>
      </c:catAx>
      <c:valAx>
        <c:axId val="93931008"/>
        <c:scaling>
          <c:orientation val="minMax"/>
        </c:scaling>
        <c:delete val="1"/>
        <c:axPos val="l"/>
        <c:numFmt formatCode="0.0" sourceLinked="1"/>
        <c:tickLblPos val="none"/>
        <c:crossAx val="9392947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4809798775153105"/>
          <c:y val="6.5915080370554519E-3"/>
          <c:w val="0.34267475940507436"/>
          <c:h val="0.23189484206531219"/>
        </c:manualLayout>
      </c:layout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0.27426</cdr:x>
      <cdr:y>0.1427</cdr:y>
    </cdr:from>
    <cdr:to>
      <cdr:x>0.39619</cdr:x>
      <cdr:y>0.33318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56780" y="68505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0.02461</cdr:x>
      <cdr:y>0.0227</cdr:y>
    </cdr:from>
    <cdr:to>
      <cdr:x>0.9656</cdr:x>
      <cdr:y>0.71429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4572" y="102996"/>
          <a:ext cx="7056784" cy="313736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20000"/>
            <a:lumOff val="80000"/>
          </a:schemeClr>
        </a:solidFill>
        <a:ln xmlns:a="http://schemas.openxmlformats.org/drawingml/2006/main">
          <a:solidFill>
            <a:schemeClr val="accent4">
              <a:lumMod val="75000"/>
            </a:schemeClr>
          </a:solidFill>
        </a:ln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Муниципальный долг</a:t>
          </a:r>
        </a:p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МО «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Тельвисочный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сельсовет» НАО не планируется</a:t>
          </a: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0.60073</cdr:x>
      <cdr:y>0.5327</cdr:y>
    </cdr:from>
    <cdr:to>
      <cdr:x>0.72266</cdr:x>
      <cdr:y>0.72317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505052" y="2557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0.29346</cdr:x>
      <cdr:y>0.53968</cdr:y>
    </cdr:from>
    <cdr:to>
      <cdr:x>0.4154</cdr:x>
      <cdr:y>0.74125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200796" y="24482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0.39909</cdr:x>
      <cdr:y>0.69841</cdr:y>
    </cdr:from>
    <cdr:to>
      <cdr:x>0.60073</cdr:x>
      <cdr:y>0.95238</cdr:y>
    </cdr:to>
    <cdr:sp macro="" textlink="">
      <cdr:nvSpPr>
        <cdr:cNvPr id="20" name="Блок-схема: извлечение 19"/>
        <cdr:cNvSpPr/>
      </cdr:nvSpPr>
      <cdr:spPr>
        <a:xfrm xmlns:a="http://schemas.openxmlformats.org/drawingml/2006/main">
          <a:off x="2992884" y="3168352"/>
          <a:ext cx="1512168" cy="1152128"/>
        </a:xfrm>
        <a:prstGeom xmlns:a="http://schemas.openxmlformats.org/drawingml/2006/main" prst="flowChartExtra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0.20906</cdr:x>
      <cdr:y>0.42857</cdr:y>
    </cdr:from>
    <cdr:to>
      <cdr:x>0.36795</cdr:x>
      <cdr:y>0.66667</cdr:y>
    </cdr:to>
    <cdr:sp macro="" textlink="">
      <cdr:nvSpPr>
        <cdr:cNvPr id="21" name="Блок-схема: дисплей 20"/>
        <cdr:cNvSpPr/>
      </cdr:nvSpPr>
      <cdr:spPr>
        <a:xfrm xmlns:a="http://schemas.openxmlformats.org/drawingml/2006/main">
          <a:off x="1800199" y="1944216"/>
          <a:ext cx="1368153" cy="1080120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Д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0.64391</cdr:x>
      <cdr:y>0.42857</cdr:y>
    </cdr:from>
    <cdr:to>
      <cdr:x>0.80279</cdr:x>
      <cdr:y>0.66667</cdr:y>
    </cdr:to>
    <cdr:sp macro="" textlink="">
      <cdr:nvSpPr>
        <cdr:cNvPr id="22" name="Блок-схема: дисплей 21"/>
        <cdr:cNvSpPr/>
      </cdr:nvSpPr>
      <cdr:spPr>
        <a:xfrm xmlns:a="http://schemas.openxmlformats.org/drawingml/2006/main">
          <a:off x="5544616" y="1944215"/>
          <a:ext cx="1368152" cy="1080135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Р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0.23415</cdr:x>
      <cdr:y>0.69841</cdr:y>
    </cdr:from>
    <cdr:to>
      <cdr:x>0.81952</cdr:x>
      <cdr:y>0.71429</cdr:y>
    </cdr:to>
    <cdr:sp macro="" textlink="">
      <cdr:nvSpPr>
        <cdr:cNvPr id="11" name="Двойная стрелка влево/вправо 10"/>
        <cdr:cNvSpPr/>
      </cdr:nvSpPr>
      <cdr:spPr>
        <a:xfrm xmlns:a="http://schemas.openxmlformats.org/drawingml/2006/main">
          <a:off x="2016224" y="3168352"/>
          <a:ext cx="5040560" cy="72008"/>
        </a:xfrm>
        <a:prstGeom xmlns:a="http://schemas.openxmlformats.org/drawingml/2006/main" prst="left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25.07.2019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31540" y="1877776"/>
            <a:ext cx="853294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/>
              <a:t> ПОСТАНОВЛЕНИЕ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  10 июля 2019 года № 78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Администрации муниципального образования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сельсовет» Ненецкого автономного округа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«Об утверждении отчета об исполнении местного бюджета за полугодие 2019 года»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5517232"/>
            <a:ext cx="3707904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endParaRPr lang="ru-RU" sz="1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Администрация МО «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3284984"/>
            <a:ext cx="9144000" cy="244827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87624" y="476672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Структура расходов местного бюджета.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Исполнено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13 654,8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187624" y="1268760"/>
            <a:ext cx="676875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51520" y="1556792"/>
            <a:ext cx="2592288" cy="830997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7 799,4тыс.руб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2852936"/>
            <a:ext cx="2808312" cy="769441"/>
          </a:xfrm>
          <a:prstGeom prst="rect">
            <a:avLst/>
          </a:prstGeom>
          <a:solidFill>
            <a:srgbClr val="00B0F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Национальная оборона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80,5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тыс.руб.</a:t>
            </a:r>
          </a:p>
          <a:p>
            <a:pPr fontAlgn="b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1520" y="4149080"/>
            <a:ext cx="2952328" cy="1261884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49,9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fontAlgn="b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200438" y="1556792"/>
            <a:ext cx="2743123" cy="584775"/>
          </a:xfrm>
          <a:prstGeom prst="rect">
            <a:avLst/>
          </a:prstGeom>
          <a:solidFill>
            <a:srgbClr val="00B0F0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Национальная экономика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64,9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5855" y="2852936"/>
            <a:ext cx="2808313" cy="1077218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- коммунальное хозяйство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4 036,4тыс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руб.</a:t>
            </a:r>
          </a:p>
          <a:p>
            <a:pPr fontAlgn="b"/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228184" y="1556792"/>
            <a:ext cx="2520280" cy="954107"/>
          </a:xfrm>
          <a:prstGeom prst="rect">
            <a:avLst/>
          </a:prstGeom>
          <a:solidFill>
            <a:srgbClr val="00B0F0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6,4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fontAlgn="b"/>
            <a:endParaRPr lang="ru-RU" sz="12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b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228184" y="2852936"/>
            <a:ext cx="2520280" cy="830997"/>
          </a:xfrm>
          <a:prstGeom prst="rect">
            <a:avLst/>
          </a:prstGeom>
          <a:solidFill>
            <a:srgbClr val="00B0F0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Социальная политика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1 594,1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156176" y="4149080"/>
            <a:ext cx="2664295" cy="1107996"/>
          </a:xfrm>
          <a:prstGeom prst="rect">
            <a:avLst/>
          </a:prstGeom>
          <a:solidFill>
            <a:srgbClr val="00B0F0"/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спорт </a:t>
            </a:r>
          </a:p>
          <a:p>
            <a:pPr algn="ctr" fontAlgn="b"/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23,2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тыс. руб.</a:t>
            </a:r>
          </a:p>
          <a:p>
            <a:pPr fontAlgn="b"/>
            <a:endParaRPr lang="ru-RU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03648" y="47667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5" cy="5733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8"/>
                <a:gridCol w="864096"/>
                <a:gridCol w="864096"/>
                <a:gridCol w="864096"/>
                <a:gridCol w="1167339"/>
                <a:gridCol w="1306285"/>
                <a:gridCol w="1306285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 исполнение за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2 065,0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3 133,8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2 887,9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2 935,6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1 390,6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47,4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90,4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9 756,4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9 460,5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807,9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10 428,2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5 109,5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49,0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448,5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463,9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232,0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Проведение выборов главы и представительных органов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1 276,5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1 910,1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582,4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579,7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1 021,1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7,5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5" cy="57332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8"/>
                <a:gridCol w="864096"/>
                <a:gridCol w="864096"/>
                <a:gridCol w="864096"/>
                <a:gridCol w="1167339"/>
                <a:gridCol w="1306285"/>
                <a:gridCol w="1306285"/>
              </a:tblGrid>
              <a:tr h="114665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исполнение за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142,1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56,7%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Защита населения и территории от чрезвычайных ситуаций природного и техногенного характера, гражданская оборона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62,0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1 213,8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12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898,7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43,6%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8109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80%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835696" y="260648"/>
            <a:ext cx="7308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124743"/>
          <a:ext cx="8856985" cy="25195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46"/>
                <a:gridCol w="833645"/>
                <a:gridCol w="833645"/>
                <a:gridCol w="833645"/>
                <a:gridCol w="1126202"/>
                <a:gridCol w="1260251"/>
                <a:gridCol w="1260251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 исполнение за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полугодие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212,2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221,1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7,5%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217,0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1 298,2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1 388,8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2 018,4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2,4%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3717032"/>
            <a:ext cx="8856984" cy="302433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59632" y="260648"/>
            <a:ext cx="7560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7" cy="3266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8"/>
                <a:gridCol w="864096"/>
                <a:gridCol w="864096"/>
                <a:gridCol w="864096"/>
                <a:gridCol w="1167339"/>
                <a:gridCol w="1306286"/>
                <a:gridCol w="1306286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416,5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180,0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4 680,0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4 504,3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8 716,4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6 429,2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6 390,1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3 261,7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1 593,8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2 871,2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2 069,3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3 093,6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774,7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25,0%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776,8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776,8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3789040"/>
            <a:ext cx="9144000" cy="306896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411760" y="260648"/>
            <a:ext cx="6732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3501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71799"/>
                <a:gridCol w="864096"/>
                <a:gridCol w="864096"/>
                <a:gridCol w="864096"/>
                <a:gridCol w="1167340"/>
                <a:gridCol w="1306285"/>
                <a:gridCol w="1306285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11,5%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3 619,0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3 881,6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3 997,4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4 061,1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1 594,1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39,3%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37,3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23,2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43,3%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4509120"/>
            <a:ext cx="4716016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4581128"/>
            <a:ext cx="4427984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Муниципальные программы МО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7" cy="5701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3886"/>
                <a:gridCol w="720080"/>
                <a:gridCol w="1008112"/>
                <a:gridCol w="1008112"/>
                <a:gridCol w="1008112"/>
                <a:gridCol w="936104"/>
                <a:gridCol w="899591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факт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уточненный план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2019 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муниципального образования "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на 2017 - 2019 годы"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55,8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"Старшее поколение муниципального образования "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на 2017 - 2019 годы"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127,2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116,1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47,3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38,5%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«Развитие малого и среднего предпринимательства на территории муниципального образования «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2018 – 2020 годы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«Снос домов, признанных в установленном порядке ветхими или аварийными и подлежащими сносу или реконструкции, на территории муниципального образования «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сельсовет» Ненецкого автономного округа на 2019-2020 годы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495,1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Иные межбюджетные трансферты в рамках Муниципальных программ МР «Заполярный район»    1 из 2</a:t>
            </a:r>
          </a:p>
        </p:txBody>
      </p:sp>
      <p:pic>
        <p:nvPicPr>
          <p:cNvPr id="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509120"/>
            <a:ext cx="9144000" cy="2348880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07505" y="1268760"/>
          <a:ext cx="8856983" cy="4100578"/>
        </p:xfrm>
        <a:graphic>
          <a:graphicData uri="http://schemas.openxmlformats.org/drawingml/2006/table">
            <a:tbl>
              <a:tblPr/>
              <a:tblGrid>
                <a:gridCol w="3312527"/>
                <a:gridCol w="4184867"/>
                <a:gridCol w="697478"/>
                <a:gridCol w="662111"/>
              </a:tblGrid>
              <a:tr h="42159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программы, подпрограммы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Исполнено,</a:t>
                      </a:r>
                      <a:b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27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 6 </a:t>
                      </a:r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"Возмещение части затрат на содержание органов местного самоуправления поселений Ненецкого автономного округа"  Муниципальной программы "Развитие административной системы местного самоуправления муниципального района "Заполярный район" на 2017-2022 годы"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 Расходы на оплату коммунальных услуг и приобретение твердого топлива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1054,3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632,9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867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Расходы на доплату к пенсии лицам, замещавшим выборные должности, и выплату пенсий за выслугу лет лицам, замещавшим должности муниципальной службы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3 704,1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1 516,8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2029">
                <a:tc rowSpan="3"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 </a:t>
                      </a:r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2 "Развитие транспортной инфраструктуры муниципального района "Заполярный район"  Муниципальной программы "Комплексное развитие муниципального района "Заполярный район" на 2017-2022 годы"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"Предоставление иных межбюджетных трансфертов муниципальным образованиям на обозначение и содержание снегоходных маршрутов"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28,3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20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Создание условий для предоставления транспортных услуг населению (содержание мест причаливания речного транспорта в поселениях)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221,1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16,6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145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Осуществление дорожной деятельности в отношении автомобильных дорог местного значения за счет средств дорожного фонда муниципального района "Заполярный район"(ремонт и содержание автомобильных дорог общего пользования местного значения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1 223,4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6552"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Подпрограмма</a:t>
                      </a:r>
                      <a:r>
                        <a:rPr lang="ru-RU" sz="90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 </a:t>
                      </a:r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r>
                        <a:rPr lang="ru-RU" sz="900" b="0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Энергоэффективность</a:t>
                      </a:r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и развитие энергетики муниципального района "Заполярный район"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Выполнение работ по гидравлической промывке, испытаний на плотность и прочность системы отопления потребителей тепловой энергии.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250,0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6552">
                <a:tc rowSpan="3"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Подпрограммыа1 "Строительство (приобретение) и проведение мероприятий по капитальному и текущему ремонту жилых помещений муниципального района "Заполярный район"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Мероприятие: "Текущий ремонт квартир № 3, 6, 7, 10 жилого дома № 5А по ул. Полярная в с. </a:t>
                      </a:r>
                      <a:r>
                        <a:rPr lang="ru-RU" sz="900" b="0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Тельвиска</a:t>
                      </a:r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МО "</a:t>
                      </a:r>
                      <a:r>
                        <a:rPr lang="ru-RU" sz="900" b="0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НАО".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900,0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6552">
                <a:tc vMerge="1">
                  <a:txBody>
                    <a:bodyPr/>
                    <a:lstStyle/>
                    <a:p>
                      <a:pPr algn="l" fontAlgn="t"/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Мероприятие: "Капитальный ремонт жилого дома № 22 по ул. </a:t>
                      </a:r>
                      <a:r>
                        <a:rPr lang="ru-RU" sz="900" b="0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Пустозерская</a:t>
                      </a:r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в с. </a:t>
                      </a:r>
                      <a:r>
                        <a:rPr lang="ru-RU" sz="900" b="0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Тельвиска</a:t>
                      </a:r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 МО "</a:t>
                      </a:r>
                      <a:r>
                        <a:rPr lang="ru-RU" sz="900" b="0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НАО". 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3 200,0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86552">
                <a:tc vMerge="1">
                  <a:txBody>
                    <a:bodyPr/>
                    <a:lstStyle/>
                    <a:p>
                      <a:pPr algn="l" fontAlgn="t"/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Мероприятие: "Обследование технического состояния фундамента жилого дома № 5а по ул. Полярная с. </a:t>
                      </a:r>
                      <a:r>
                        <a:rPr lang="ru-RU" sz="900" b="0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Тельвиская</a:t>
                      </a:r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МО "</a:t>
                      </a:r>
                      <a:r>
                        <a:rPr lang="ru-RU" sz="900" b="0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НАО". 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400,0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Муниципальные программы МР Заполярный район      2 из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653136"/>
            <a:ext cx="9144000" cy="2204864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79512" y="1052733"/>
          <a:ext cx="8856983" cy="4177071"/>
        </p:xfrm>
        <a:graphic>
          <a:graphicData uri="http://schemas.openxmlformats.org/drawingml/2006/table">
            <a:tbl>
              <a:tblPr/>
              <a:tblGrid>
                <a:gridCol w="3312527"/>
                <a:gridCol w="4104297"/>
                <a:gridCol w="720080"/>
                <a:gridCol w="720079"/>
              </a:tblGrid>
              <a:tr h="4206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программы, подпрограммы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 план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Исполнено,</a:t>
                      </a:r>
                      <a:b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руб.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1262">
                <a:tc rowSpan="4"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Подпрограммыа5 </a:t>
                      </a:r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"Развитие социальной инфраструктуры и создание комфортных условий проживания в поселениях муниципального района "Заполярный район"  Муниципальной программы "Комплексное развитие муниципального района "Заполярный район" на 2017-2022 годы"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 муниципальным  образованиям иных межбюджетных трансфертов  на возмещение недополученных доходов или финансовое возмещение затрат, возникающих при оказании жителям поселения услуг общественных бань"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5 947,5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3 170,5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03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 территории поселений.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304,3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88,0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03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Уличное освещение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1 149,3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601,3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509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МО "</a:t>
                      </a:r>
                      <a:r>
                        <a:rPr lang="ru-RU" sz="900" b="0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 сельсовет" Ненецкого автономного округа                                                        Мероприятие "Установка универсальной спортивной площадки вблизи школы на 100 мест в с. </a:t>
                      </a:r>
                      <a:r>
                        <a:rPr lang="ru-RU" sz="900" b="0" i="0" u="none" strike="noStrike" dirty="0" err="1">
                          <a:latin typeface="Times New Roman" pitchFamily="18" charset="0"/>
                          <a:cs typeface="Times New Roman" pitchFamily="18" charset="0"/>
                        </a:rPr>
                        <a:t>Тельвиска</a:t>
                      </a:r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1 484,9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1 484,9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4047">
                <a:tc rowSpan="2">
                  <a:txBody>
                    <a:bodyPr/>
                    <a:lstStyle/>
                    <a:p>
                      <a:pPr algn="l" fontAlgn="ctr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Подпрограммыа6 </a:t>
                      </a:r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"Развитие коммунальной инфраструктуры  муниципального района "Заполярный район"   Муниципальной программы "Комплексное развитие муниципального района "Заполярный район" на 2017-2022 годы"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Снос спортивной площадки в </a:t>
                      </a:r>
                      <a:r>
                        <a:rPr lang="ru-RU" sz="900" b="0" i="0" u="none" strike="noStrike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с.Тельвиска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571,3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4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 "Предоставление муниципальным образованиям иных межбюджетных трансфертов на содержание земельных участков, находящихся в собственности муниципальных образований, предназначенных под складирование отходов"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182,6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91,2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797">
                <a:tc rowSpan="4"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</a:t>
                      </a:r>
                      <a:r>
                        <a:rPr lang="ru-RU" sz="900" b="0" i="0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программа "Безопасность на территории муниципального района "Заполярный район" на 2019-2023 годы"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 "Организация обучения неработающего населения в области гражданской обороны и защиты от чрезвычайных ситуаций"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31,3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0279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>
                          <a:latin typeface="Times New Roman" pitchFamily="18" charset="0"/>
                          <a:cs typeface="Times New Roman" pitchFamily="18" charset="0"/>
                        </a:rPr>
                        <a:t>Иные  межбюджетные  трансферты  муниципальным образования ЗР на предупреждение и ликвидацию последствий ЧС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126,9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466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Предоставление иных межбюджетных трансфертов муниципальным образованиям Заполярного района на выплаты денежного поощрения членам добровольных народных дружин, участвующим в охране общественного порядка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8,0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04661">
                <a:tc vMerge="1">
                  <a:txBody>
                    <a:bodyPr/>
                    <a:lstStyle/>
                    <a:p>
                      <a:pPr algn="l" fontAlgn="t"/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Создание резерва материальных ресурсов в соответствии с утвержденными номенклатурами и объемами для предупреждения и ликвидации ЧС в муниципальных образованиях   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1 055,6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900" b="0" i="0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9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Предоставление субсидий,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3 170,5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тыс. руб.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МКП «Энергия»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1231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на возмещение недополученных доходов или финансовое возмещение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затрат</a:t>
            </a:r>
            <a:r>
              <a:rPr lang="ru-RU" dirty="0" smtClean="0"/>
              <a:t>, возникающих при оказании  жителям поселения услуг общественных бань"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72008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31640" y="620688"/>
            <a:ext cx="6984776" cy="50405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Основные параметры  исполнения местного бюджета за первый квартал 2019 года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 сравнении с первым кварталом 2018 года (тыс.руб.)</a:t>
            </a:r>
            <a:endParaRPr lang="ru-RU" sz="1800" dirty="0">
              <a:ln>
                <a:solidFill>
                  <a:srgbClr val="0070C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941168"/>
            <a:ext cx="9144000" cy="2016224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" y="1196751"/>
          <a:ext cx="9036494" cy="3888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8050"/>
                <a:gridCol w="1423227"/>
                <a:gridCol w="1138583"/>
                <a:gridCol w="1138583"/>
                <a:gridCol w="853937"/>
                <a:gridCol w="1814114"/>
              </a:tblGrid>
              <a:tr h="9605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Показатели кассового исполнения за полугодие 2018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года</a:t>
                      </a:r>
                      <a:endParaRPr lang="ru-RU" sz="11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2019 год</a:t>
                      </a: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01.07.2019 года</a:t>
                      </a: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Отклонение показателей исполнения за полугодие</a:t>
                      </a:r>
                      <a:r>
                        <a:rPr lang="ru-RU" sz="1100" b="0" i="0" u="none" strike="noStrike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относительно полугодие 2018 года</a:t>
                      </a:r>
                    </a:p>
                    <a:p>
                      <a:pPr algn="ctr"/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35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13 077,6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38 543,2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15 747,</a:t>
                      </a:r>
                      <a:r>
                        <a:rPr lang="ru-RU" sz="1100" dirty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40,9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2 669,7 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855,3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1 988,7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948,1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47,7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92,8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неналоговые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650,9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1 288,6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1 212,5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94,1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561,6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1666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11 571,4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35 265,9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13 586,7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38,5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2 015,3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12 789,6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39 372,3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13 654,8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34,7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865,2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/</a:t>
                      </a:r>
                      <a:r>
                        <a:rPr lang="ru-RU" sz="11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(-,+)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288,0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-829,1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2 092,5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% дефицита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25,3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  <a:b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дефицита бюджета</a:t>
                      </a:r>
                      <a:endParaRPr lang="ru-RU" sz="11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829,1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 на счетах</a:t>
                      </a:r>
                      <a:b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1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 учету средств бюджета</a:t>
                      </a:r>
                      <a:endParaRPr lang="ru-RU" sz="11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288,0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829,1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Муниципальный долг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0" name="Стрелка вверх 9"/>
          <p:cNvSpPr/>
          <p:nvPr/>
        </p:nvSpPr>
        <p:spPr>
          <a:xfrm>
            <a:off x="8532440" y="2204864"/>
            <a:ext cx="72008" cy="28803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00B050"/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/>
          </a:p>
        </p:txBody>
      </p:sp>
      <p:sp>
        <p:nvSpPr>
          <p:cNvPr id="11" name="TextBox 10"/>
          <p:cNvSpPr txBox="1"/>
          <p:nvPr/>
        </p:nvSpPr>
        <p:spPr>
          <a:xfrm>
            <a:off x="8532440" y="2204864"/>
            <a:ext cx="6115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20,4%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верх 12"/>
          <p:cNvSpPr/>
          <p:nvPr/>
        </p:nvSpPr>
        <p:spPr>
          <a:xfrm>
            <a:off x="8532440" y="2924944"/>
            <a:ext cx="72008" cy="144016"/>
          </a:xfrm>
          <a:prstGeom prst="upArrow">
            <a:avLst>
              <a:gd name="adj1" fmla="val 50000"/>
              <a:gd name="adj2" fmla="val 5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/>
          </a:p>
        </p:txBody>
      </p:sp>
      <p:sp>
        <p:nvSpPr>
          <p:cNvPr id="14" name="Стрелка вверх 13"/>
          <p:cNvSpPr/>
          <p:nvPr/>
        </p:nvSpPr>
        <p:spPr>
          <a:xfrm flipH="1">
            <a:off x="8532433" y="3140968"/>
            <a:ext cx="72014" cy="216024"/>
          </a:xfrm>
          <a:prstGeom prst="upArrow">
            <a:avLst>
              <a:gd name="adj1" fmla="val 50000"/>
              <a:gd name="adj2" fmla="val 5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/>
          </a:p>
        </p:txBody>
      </p:sp>
      <p:sp>
        <p:nvSpPr>
          <p:cNvPr id="15" name="Стрелка вверх 14"/>
          <p:cNvSpPr/>
          <p:nvPr/>
        </p:nvSpPr>
        <p:spPr>
          <a:xfrm>
            <a:off x="8532441" y="2636912"/>
            <a:ext cx="72007" cy="216024"/>
          </a:xfrm>
          <a:prstGeom prst="upArrow">
            <a:avLst>
              <a:gd name="adj1" fmla="val 50000"/>
              <a:gd name="adj2" fmla="val 5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/>
          </a:p>
        </p:txBody>
      </p:sp>
      <p:sp>
        <p:nvSpPr>
          <p:cNvPr id="16" name="TextBox 15"/>
          <p:cNvSpPr txBox="1"/>
          <p:nvPr/>
        </p:nvSpPr>
        <p:spPr>
          <a:xfrm>
            <a:off x="8532440" y="2636912"/>
            <a:ext cx="504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10,8%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32441" y="2852936"/>
            <a:ext cx="504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86,3%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532440" y="3140968"/>
            <a:ext cx="504056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17,4%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трелка вверх 18"/>
          <p:cNvSpPr/>
          <p:nvPr/>
        </p:nvSpPr>
        <p:spPr>
          <a:xfrm flipH="1">
            <a:off x="8532440" y="3429000"/>
            <a:ext cx="72008" cy="216024"/>
          </a:xfrm>
          <a:prstGeom prst="upArrow">
            <a:avLst>
              <a:gd name="adj1" fmla="val 50000"/>
              <a:gd name="adj2" fmla="val 50000"/>
            </a:avLst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800" dirty="0"/>
          </a:p>
        </p:txBody>
      </p:sp>
      <p:sp>
        <p:nvSpPr>
          <p:cNvPr id="20" name="TextBox 19"/>
          <p:cNvSpPr txBox="1"/>
          <p:nvPr/>
        </p:nvSpPr>
        <p:spPr>
          <a:xfrm>
            <a:off x="8532440" y="3356992"/>
            <a:ext cx="61156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" dirty="0" smtClean="0">
                <a:latin typeface="Times New Roman" pitchFamily="18" charset="0"/>
                <a:cs typeface="Times New Roman" pitchFamily="18" charset="0"/>
              </a:rPr>
              <a:t>   6,8%</a:t>
            </a:r>
            <a:endParaRPr lang="ru-RU" sz="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556792"/>
            <a:ext cx="8034096" cy="2160240"/>
          </a:xfrm>
        </p:spPr>
        <p:txBody>
          <a:bodyPr>
            <a:noAutofit/>
          </a:bodyPr>
          <a:lstStyle/>
          <a:p>
            <a:pPr lvl="0" algn="ctr" fontAlgn="base">
              <a:spcAft>
                <a:spcPct val="0"/>
              </a:spcAft>
              <a:tabLst>
                <a:tab pos="1343025" algn="l"/>
              </a:tabLst>
            </a:pPr>
            <a: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полугодии</a:t>
            </a:r>
            <a:r>
              <a:rPr lang="ru-RU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2019 года  вложений в инвестиции - нет.</a:t>
            </a:r>
            <a:endParaRPr lang="ru-RU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95736" y="332656"/>
            <a:ext cx="5479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Бюджетные инвестиции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1988840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672" y="76470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556792"/>
            <a:ext cx="6984776" cy="1920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Финансовый отдел Администрации </a:t>
            </a:r>
          </a:p>
          <a:p>
            <a:pPr algn="ctr"/>
            <a:r>
              <a:rPr lang="ru-RU" dirty="0" smtClean="0"/>
              <a:t> муниципального образования </a:t>
            </a:r>
          </a:p>
          <a:p>
            <a:pPr algn="ctr"/>
            <a:r>
              <a:rPr lang="ru-RU" dirty="0" smtClean="0"/>
              <a:t>«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сельсовет» Ненецкого автономного округа</a:t>
            </a: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МУНИЦИПАЛЬНОГО ОБРАЗОВАНИЯ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РАЗМЕР МУНИЦИПАЛЬНОГО ДОЛГА</a:t>
            </a:r>
            <a:endParaRPr lang="ru-RU" sz="2800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395536" y="1700808"/>
          <a:ext cx="828092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323528" y="1916832"/>
          <a:ext cx="861092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59632" y="764704"/>
            <a:ext cx="6840760" cy="432048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Динамика доходов местного бюджета, тыс. руб.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-3000" contrast="-52000"/>
          </a:blip>
          <a:srcRect t="31763" b="20952"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27" name="Диаграмма 26"/>
          <p:cNvGraphicFramePr>
            <a:graphicFrameLocks/>
          </p:cNvGraphicFramePr>
          <p:nvPr/>
        </p:nvGraphicFramePr>
        <p:xfrm>
          <a:off x="42862" y="1268760"/>
          <a:ext cx="9058275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2483768" y="836712"/>
            <a:ext cx="3024336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Структура доходов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местного бюджета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2771801" y="1772816"/>
            <a:ext cx="2448272" cy="792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Неналоговые доходы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1 212,5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"/>
          <p:cNvSpPr txBox="1"/>
          <p:nvPr/>
        </p:nvSpPr>
        <p:spPr>
          <a:xfrm>
            <a:off x="0" y="1772816"/>
            <a:ext cx="2555776" cy="792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Налоговые доходы</a:t>
            </a:r>
          </a:p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948,1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"/>
          <p:cNvSpPr txBox="1"/>
          <p:nvPr/>
        </p:nvSpPr>
        <p:spPr>
          <a:xfrm>
            <a:off x="5436096" y="1772816"/>
            <a:ext cx="3312368" cy="79208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Безвозмездные поступления</a:t>
            </a:r>
          </a:p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13 586,7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47664" y="980728"/>
            <a:ext cx="864096" cy="461665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2019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80112" y="908721"/>
            <a:ext cx="1152127" cy="707886"/>
          </a:xfrm>
          <a:prstGeom prst="rect">
            <a:avLst/>
          </a:prstGeom>
          <a:solidFill>
            <a:srgbClr val="92D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15 747,3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тыс.руб.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99592" y="263691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47,7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44208" y="2564904"/>
            <a:ext cx="12961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38,5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1520" y="2996952"/>
            <a:ext cx="194421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Налог на доходы физических лиц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414,2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т.р.,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49,6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-Налоги на товары (работы, услуги)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236,8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т.р.,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52,8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-Налог на совокупный доход –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130,8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т.р.,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278,3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-Налог на имущество физических лиц </a:t>
            </a:r>
          </a:p>
          <a:p>
            <a:pPr>
              <a:buFontTx/>
              <a:buChar char="-"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0,9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т.р.,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2,7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Земельный налог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159,1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т.р.,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26,4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Государственная пошлина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6,3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т.р.,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28,1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43808" y="3212976"/>
            <a:ext cx="223224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"/>
            <a:r>
              <a:rPr lang="ru-RU" sz="1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Доходы от использования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имущества, находящегося в государственной и муниципальной собственности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1 146,7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т.р.,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106,2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fontAlgn="b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Доходы от оказания платных услуг (работ) и компенсации затрат государства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65,8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т.р.,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49,2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Прочие неналоговые доходы бюджетов сельских поселений  – 0,0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т.р.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19872" y="2636912"/>
            <a:ext cx="11521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94,1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40152" y="2779961"/>
            <a:ext cx="252028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Дотации 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6 271,6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т.р.,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49,3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Субсидии –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1 028,3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т.р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., 68,2%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Субвенции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166,6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т.р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45,0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%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Иные межбюджетные трансферты – </a:t>
            </a: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6 125,3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т.р.,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Доходы  от возврата остатков субсидий, субвенций и иных межбюджетных трансфертов, имеющих целевое назначение, прошлых лет из бюджетов муниципальных районов –    2,2 т.р., 100%</a:t>
            </a:r>
          </a:p>
          <a:p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Возврат остатков субсидий, субвенций и иных межбюджетных трансфертов, имеющих целевое назначение, прошлых лет из бюджетов сельских поселений –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7,3 т.р., 100%</a:t>
            </a:r>
          </a:p>
          <a:p>
            <a:endParaRPr lang="ru-RU" sz="1000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1115616" y="1628800"/>
            <a:ext cx="68407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619672" y="476672"/>
            <a:ext cx="6552728" cy="36004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Доходы от использования имущества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99592" y="263691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44208" y="249289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419872" y="2636912"/>
            <a:ext cx="11521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07505" y="1151757"/>
          <a:ext cx="9036495" cy="5710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5039"/>
                <a:gridCol w="3346518"/>
                <a:gridCol w="976641"/>
                <a:gridCol w="955077"/>
                <a:gridCol w="881609"/>
                <a:gridCol w="881611"/>
              </a:tblGrid>
              <a:tr h="107575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арендаторов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арендуемого  имущества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полугодие 2018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2019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полугодие 2019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78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Физические лица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9,2%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46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ООО «Новатор»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земельный участок под строительство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12-ти кв.дома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91,2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119,5%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784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СПК Колхоз "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Ерв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"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20,0 кв.м.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4496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ГУП НАО "Ненецкая коммунальная компания"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газораспределительная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поселковая</a:t>
                      </a:r>
                      <a:endParaRPr lang="ru-RU" sz="1200" i="0" kern="120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сеть среднего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</a:t>
                      </a:r>
                      <a:r>
                        <a:rPr lang="ru-RU" sz="1200" i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низкого давления</a:t>
                      </a:r>
                      <a:r>
                        <a:rPr lang="ru-RU" sz="1200" i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784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ИП Богданова Е.А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46,9 кв.м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53,7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784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КУ  "МФЦ НАО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аренду нежилого помещения 20,0 кв.м.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9,9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14,8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54,6 %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4640"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ГУП НАО «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Нарьян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Марская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электростанция» 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трансформаторные подстанции, линии электропередач, нежилое помещение 6,6 кв.м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260,5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544,1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273,1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50,2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46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Физические лица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Коммерческий  </a:t>
                      </a: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найм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 муниципального жилого фонда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89,3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220,8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117,6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53,3%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46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Население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Плата за пользование жилым помещением (</a:t>
                      </a:r>
                      <a:r>
                        <a:rPr lang="ru-RU" sz="12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соцнайм</a:t>
                      </a:r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180,0</a:t>
                      </a:r>
                    </a:p>
                    <a:p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301,6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167,5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06466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Платежи МКП Энергия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Прибыль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 итогам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306,0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917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421,5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1 079,4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1 146,7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106,2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Доходы от возмещения расходов за коммунальные услуги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07504" y="1196750"/>
          <a:ext cx="8856983" cy="33790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2433248"/>
                <a:gridCol w="1019509"/>
                <a:gridCol w="1019509"/>
                <a:gridCol w="892070"/>
                <a:gridCol w="828351"/>
              </a:tblGrid>
              <a:tr h="92759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арендаторов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полугодие2018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полугодие2019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0200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ГУП НАО "Ненецкая коммунальная компания«, ИП Богданова Е.А, КУ  "МФЦ НАО, ГУП НАО «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Нарьян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– </a:t>
                      </a:r>
                      <a:r>
                        <a:rPr lang="ru-RU" sz="1200" i="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Марская</a:t>
                      </a: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электростанция» 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i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Возмещение коммунальных услуг  по договорам аренды нежилых помещений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53,3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126,4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58,5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46,3%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7273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Прочие доходы от компенсации затрат государства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Возврат дебиторской задолженности , возврат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остатков целевых средств прошлых лет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50,9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  <a:endParaRPr lang="ru-RU" sz="12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851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71,2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133,7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65,8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bg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49,2%</a:t>
                      </a:r>
                      <a:endParaRPr lang="ru-RU" sz="1600" dirty="0">
                        <a:solidFill>
                          <a:schemeClr val="bg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Прочие неналоговые доходы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95536" y="1268760"/>
          <a:ext cx="8496942" cy="32969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5798"/>
                <a:gridCol w="1191644"/>
                <a:gridCol w="1191644"/>
                <a:gridCol w="1191644"/>
                <a:gridCol w="1036212"/>
              </a:tblGrid>
              <a:tr h="82811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полугодие2018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Уточненный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лан на 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полугодие2019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64679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Размещение нестационарных торговых объектов на территории муниципального образования «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сельсовет» Ненецкого автономного округа 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20,6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967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 размещение нестационарного объекта общественного питания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54,9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5845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75,5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Виктория\Desktop\81985_html_531e343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6631"/>
            <a:ext cx="1048640" cy="10081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Прямоугольник 9"/>
          <p:cNvSpPr/>
          <p:nvPr/>
        </p:nvSpPr>
        <p:spPr>
          <a:xfrm>
            <a:off x="1691680" y="404665"/>
            <a:ext cx="64087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Динамика расходов  местного бюджета, тыс. руб.</a:t>
            </a:r>
          </a:p>
        </p:txBody>
      </p:sp>
      <p:pic>
        <p:nvPicPr>
          <p:cNvPr id="15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31000" contrast="-73000"/>
          </a:blip>
          <a:srcRect t="31763" b="20952"/>
          <a:stretch>
            <a:fillRect/>
          </a:stretch>
        </p:blipFill>
        <p:spPr bwMode="auto">
          <a:xfrm>
            <a:off x="107504" y="3789040"/>
            <a:ext cx="9036496" cy="3068960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Диаграмма 5"/>
          <p:cNvGraphicFramePr>
            <a:graphicFrameLocks/>
          </p:cNvGraphicFramePr>
          <p:nvPr/>
        </p:nvGraphicFramePr>
        <p:xfrm>
          <a:off x="-684584" y="1196752"/>
          <a:ext cx="9828584" cy="5661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3439</TotalTime>
  <Words>2116</Words>
  <Application>Microsoft Office PowerPoint</Application>
  <PresentationFormat>Экран (4:3)</PresentationFormat>
  <Paragraphs>616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Слайд 1</vt:lpstr>
      <vt:lpstr>Основные параметры  исполнения местного бюджета за первый квартал 2019 года  в сравнении с первым кварталом 2018 года (тыс.руб.)</vt:lpstr>
      <vt:lpstr>РАЗМЕР МУНИЦИПАЛЬНОГО ДОЛГА</vt:lpstr>
      <vt:lpstr>Динамика доходов местного бюджета, тыс. руб.</vt:lpstr>
      <vt:lpstr>Структура доходов  местного бюджета</vt:lpstr>
      <vt:lpstr>Доходы от использования имущества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  в полугодии  2019 года  вложений в инвестиции - нет.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402</cp:revision>
  <dcterms:created xsi:type="dcterms:W3CDTF">2016-06-20T09:05:39Z</dcterms:created>
  <dcterms:modified xsi:type="dcterms:W3CDTF">2019-07-25T14:37:26Z</dcterms:modified>
</cp:coreProperties>
</file>