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82" r:id="rId3"/>
    <p:sldId id="286" r:id="rId4"/>
    <p:sldId id="309" r:id="rId5"/>
    <p:sldId id="311" r:id="rId6"/>
    <p:sldId id="310" r:id="rId7"/>
    <p:sldId id="287" r:id="rId8"/>
    <p:sldId id="283" r:id="rId9"/>
    <p:sldId id="297" r:id="rId10"/>
    <p:sldId id="312" r:id="rId11"/>
    <p:sldId id="276" r:id="rId12"/>
    <p:sldId id="313" r:id="rId13"/>
    <p:sldId id="299" r:id="rId14"/>
    <p:sldId id="308" r:id="rId15"/>
    <p:sldId id="305" r:id="rId16"/>
    <p:sldId id="304" r:id="rId17"/>
    <p:sldId id="303" r:id="rId18"/>
    <p:sldId id="307" r:id="rId19"/>
    <p:sldId id="293" r:id="rId20"/>
    <p:sldId id="270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94660"/>
  </p:normalViewPr>
  <p:slideViewPr>
    <p:cSldViewPr>
      <p:cViewPr>
        <p:scale>
          <a:sx n="90" d="100"/>
          <a:sy n="90" d="100"/>
        </p:scale>
        <p:origin x="-2178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85;&#1072;%20&#1089;&#1072;&#1081;&#1090;\&#1090;&#1072;&#1073;&#1083;&#1080;&#1094;&#1099;%20&#1076;&#1083;&#1103;%20&#1087;&#1088;&#1077;&#1079;&#1077;&#1085;&#1090;&#1072;&#1094;&#1080;&#1080;%20&#1076;&#1080;&#1072;&#1075;&#1088;&#1072;&#1084;&#1084;&#1072;%202024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Desktop\&#1085;&#1072;%20&#1089;&#1072;&#1081;&#1090;\&#1090;&#1072;&#1073;&#1083;&#1080;&#1094;&#1099;%20&#1076;&#1083;&#1103;%20&#1087;&#1088;&#1077;&#1079;&#1077;&#1085;&#1090;&#1072;&#1094;&#1080;&#1080;%20&#1076;&#1080;&#1072;&#1075;&#1088;&#1072;&#1084;&#1084;&#1072;%202024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cat>
            <c:strRef>
              <c:f>'структурак налог.и ненал. 2024'!$A$1:$A$9</c:f>
              <c:strCache>
                <c:ptCount val="9"/>
                <c:pt idx="0">
                  <c:v>Налог на доходы физических лиц - 1 559,7 т.р.</c:v>
                </c:pt>
                <c:pt idx="1">
                  <c:v>Акцизы по подакцизным товарам (продукции), производимым на территории Российской Федерации  - 1059,7т.р.
</c:v>
                </c:pt>
                <c:pt idx="2">
                  <c:v>Налог на совокупный доход - 438,9 т.р.</c:v>
                </c:pt>
                <c:pt idx="3">
                  <c:v>Налог на имущество физических лиц  - 92,0 т.р.</c:v>
                </c:pt>
                <c:pt idx="4">
                  <c:v>Земельный налог - 219,8 т.р.</c:v>
                </c:pt>
                <c:pt idx="5">
                  <c:v>Госпошлина - 7,3 т.р.</c:v>
                </c:pt>
                <c:pt idx="6">
                  <c:v>Доходы от использования имущества, находящегося в государственной и муниципальной собственности - 1051,3 т.р.</c:v>
                </c:pt>
                <c:pt idx="7">
                  <c:v>Прочие доходы - 350,5 т.р.</c:v>
                </c:pt>
                <c:pt idx="8">
                  <c:v>Безвозмездные поступления - 56368,1 т.р.</c:v>
                </c:pt>
              </c:strCache>
            </c:strRef>
          </c:cat>
          <c:val>
            <c:numRef>
              <c:f>'структурак налог.и ненал. 2024'!$B$1:$B$9</c:f>
              <c:numCache>
                <c:formatCode>General</c:formatCode>
                <c:ptCount val="9"/>
                <c:pt idx="0">
                  <c:v>1559.7</c:v>
                </c:pt>
                <c:pt idx="1">
                  <c:v>1059.7</c:v>
                </c:pt>
                <c:pt idx="2">
                  <c:v>438.9</c:v>
                </c:pt>
                <c:pt idx="3">
                  <c:v>92</c:v>
                </c:pt>
                <c:pt idx="4" formatCode="0.0">
                  <c:v>219.8</c:v>
                </c:pt>
                <c:pt idx="5">
                  <c:v>7.3</c:v>
                </c:pt>
                <c:pt idx="6" formatCode="0.0">
                  <c:v>1051.3</c:v>
                </c:pt>
                <c:pt idx="7" formatCode="0.0">
                  <c:v>350.5</c:v>
                </c:pt>
                <c:pt idx="8" formatCode="0.0">
                  <c:v>56368.1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pieChart>
        <c:varyColors val="1"/>
        <c:ser>
          <c:idx val="0"/>
          <c:order val="0"/>
          <c:explosion val="25"/>
          <c:dLbls>
            <c:spPr>
              <a:ln>
                <a:solidFill>
                  <a:srgbClr val="002060"/>
                </a:solidFill>
              </a:ln>
            </c:spPr>
            <c:txPr>
              <a:bodyPr/>
              <a:lstStyle/>
              <a:p>
                <a:pPr>
                  <a:defRPr sz="105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'структура расходов 2024'!$A$1:$A$9</c:f>
              <c:strCache>
                <c:ptCount val="9"/>
                <c:pt idx="0">
                  <c:v>Общегосударственные вопросы -   26 301,8 тыс.рублей</c:v>
                </c:pt>
                <c:pt idx="1">
                  <c:v>Национальная оборона -                 367,3  тыс.рублей</c:v>
                </c:pt>
                <c:pt idx="2">
                  <c:v>Национальная безопасность и правоохранительная деятельность -                                401,3  тыс.рублей</c:v>
                </c:pt>
                <c:pt idx="3">
                  <c:v>Национальная экономика-                             3 562,8 тыс. руб.</c:v>
                </c:pt>
                <c:pt idx="4">
                  <c:v>Жилищно - коммунальное хозяйство - 36662,5 тыс.рублей</c:v>
                </c:pt>
                <c:pt idx="5">
                  <c:v>Образование - 232,5 тыс.рублей</c:v>
                </c:pt>
                <c:pt idx="6">
                  <c:v>Культура 318,7 тыс.руб.</c:v>
                </c:pt>
                <c:pt idx="7">
                  <c:v>Социальная политика -4958,8  тыс.рублей</c:v>
                </c:pt>
                <c:pt idx="8">
                  <c:v>Физическая культура и спорт - 66,1 тыс. руб.</c:v>
                </c:pt>
              </c:strCache>
            </c:strRef>
          </c:cat>
          <c:val>
            <c:numRef>
              <c:f>'структура расходов 2024'!$B$1:$B$9</c:f>
              <c:numCache>
                <c:formatCode>0.0</c:formatCode>
                <c:ptCount val="9"/>
                <c:pt idx="0">
                  <c:v>26301.8</c:v>
                </c:pt>
                <c:pt idx="1">
                  <c:v>367.3</c:v>
                </c:pt>
                <c:pt idx="2" formatCode="0.00">
                  <c:v>401.3</c:v>
                </c:pt>
                <c:pt idx="3">
                  <c:v>3562.8</c:v>
                </c:pt>
                <c:pt idx="4">
                  <c:v>36662.5</c:v>
                </c:pt>
                <c:pt idx="5">
                  <c:v>232.5</c:v>
                </c:pt>
                <c:pt idx="6">
                  <c:v>318.7</c:v>
                </c:pt>
                <c:pt idx="7">
                  <c:v>4958.8</c:v>
                </c:pt>
                <c:pt idx="8">
                  <c:v>66.099999999999994</c:v>
                </c:pt>
              </c:numCache>
            </c:numRef>
          </c:val>
        </c:ser>
        <c:firstSliceAng val="0"/>
      </c:pie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11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22.05.2026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0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440115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ГРАЖДАН</a:t>
            </a:r>
            <a:endParaRPr lang="ru-RU" sz="28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РЕШЕНИЕ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29 декабря 2025 № 2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СОВЕТА ДЕПУТАТОВ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ТЕЛЬВИСОЧНЫЙ СЕЛЬСОВЕТ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ЗАПОЛЯРНОГО РАЙОНА 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НЕНЕЦКОГО АВТОНОМНОГО ОКРУГА                                     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 МЕСТНОМ БЮДЖЕТЕ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2026 ГОД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3861048"/>
            <a:ext cx="770485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Сельское поселение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Администрация Сельского поселения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166710, НАО, с.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ул. Центральная, д. 19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Тел. 8-818-53-39-202, 227, 140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telviskab@yandex.ru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80728"/>
            <a:ext cx="83058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СТРУКТУРА  ДОХОДОВ  МЕСТНОГО БЮДЖЕТА НА 2026 ГОД  </a:t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/>
        </p:nvGraphicFramePr>
        <p:xfrm>
          <a:off x="0" y="1124743"/>
          <a:ext cx="9143999" cy="5616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97345"/>
            <a:ext cx="77048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80728"/>
            <a:ext cx="8305800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ДИНАМИКА СТРУКТУРЫ РАСХОДОВ МЕСТНОГО БЮДЖЕТА </a:t>
            </a:r>
            <a:br>
              <a:rPr lang="ru-RU" sz="2000" dirty="0" smtClean="0"/>
            </a:br>
            <a:r>
              <a:rPr lang="ru-RU" sz="2000" dirty="0" smtClean="0"/>
              <a:t>по подразделам 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0" y="1397000"/>
          <a:ext cx="9144000" cy="5718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7946"/>
                <a:gridCol w="1584175"/>
                <a:gridCol w="1584175"/>
                <a:gridCol w="1907704"/>
              </a:tblGrid>
              <a:tr h="122521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раздела, подраздела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исполнение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  <a:endParaRPr lang="ru-RU" sz="1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20 119,5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25 285,4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26 301,8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323,4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298,5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367,3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334,0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352,8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401,3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4 088,6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3 532,8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3 562,8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85 068,2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313 328,6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36 662,5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55,0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53,1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232,5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815,1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318,7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4 329,6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4 914,8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4 958,8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6892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28,2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44,0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66,1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97345"/>
            <a:ext cx="7704856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764704"/>
            <a:ext cx="8305800" cy="576064"/>
          </a:xfrm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 </a:t>
            </a:r>
            <a:r>
              <a:rPr lang="ru-RU" sz="2000" b="1" dirty="0" smtClean="0"/>
              <a:t>СТРУКТУРА РАСХОДОВ МЕСТНОГО БЮДЖЕТА  НА 2026</a:t>
            </a:r>
            <a:br>
              <a:rPr lang="ru-RU" sz="2000" b="1" dirty="0" smtClean="0"/>
            </a:br>
            <a:r>
              <a:rPr lang="ru-RU" sz="2000" b="1" dirty="0" smtClean="0"/>
              <a:t> ГОД</a:t>
            </a:r>
            <a:endParaRPr lang="ru-RU" sz="2000" b="1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-108520" y="1412777"/>
          <a:ext cx="9144000" cy="544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835696" y="260648"/>
            <a:ext cx="730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0" y="1700810"/>
          <a:ext cx="8964488" cy="432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39953"/>
                <a:gridCol w="1522474"/>
                <a:gridCol w="1522474"/>
                <a:gridCol w="1479587"/>
              </a:tblGrid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должности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служащие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Специалисты, не относящиеся к муниципальной должности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7,0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Технический персонал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1,65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2,15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9,65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11,15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11,15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836712"/>
            <a:ext cx="9144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СВЕДЕНИЯ О ЧИСЛЕННОСТИ МУНИЦИПАЛЬНЫХ  СЛУЖАЩИХ   И ДОЛЖНОСТЯХ, НЕ ОТНОСЯЩИХСЯ К МУНИЦИПАЛЬНОЙ СЛУЖБЕ </a:t>
            </a:r>
            <a:endParaRPr lang="ru-RU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835696" y="260648"/>
            <a:ext cx="7308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Национальная оборона.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Национальная безопасность и правоохранительная деятельность.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107503" y="1268759"/>
          <a:ext cx="8928992" cy="5184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0952"/>
                <a:gridCol w="1262866"/>
                <a:gridCol w="1706053"/>
                <a:gridCol w="1909121"/>
              </a:tblGrid>
              <a:tr h="139808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99031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Мобилизационная и вневойсковая подготовка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323,4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298,5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367,3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99031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пожарной безопасности (МБ)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334,0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352,8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337,0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80586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национальной безопасности и правоохранительной деятельности.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50,1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41,9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64,3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835696" y="260648"/>
            <a:ext cx="7308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Национальная экономика.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107505" y="1124743"/>
          <a:ext cx="8856982" cy="288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7029"/>
                <a:gridCol w="1425578"/>
                <a:gridCol w="1501902"/>
                <a:gridCol w="1882473"/>
              </a:tblGrid>
              <a:tr h="76745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5436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Транспорт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(содержание мест причаливания, дорога 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Times New Roman"/>
                        </a:rPr>
                        <a:t>Тельвиска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– д.Устье)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882,2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894,6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911,7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9912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Дорожное хозяйство (дорожные фонды).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3280,6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2 558,2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2 601,1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5779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Другие вопросы в области национальной экономики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22,0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50,0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pic>
        <p:nvPicPr>
          <p:cNvPr id="6" name="Содержимое 15" descr="гнагн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221088"/>
            <a:ext cx="8856984" cy="2636912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267744" y="260648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Жилищно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– коммунальное хозяйство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1" y="1052735"/>
          <a:ext cx="9143998" cy="3252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5386"/>
                <a:gridCol w="1452404"/>
                <a:gridCol w="1699452"/>
                <a:gridCol w="2026756"/>
              </a:tblGrid>
              <a:tr h="74808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уточненный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434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Жилищное хозяйство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60 430,8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289 779,5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0858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Коммунальное хозяйство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9 813,6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16 156,4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19 032,0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4341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Благоустройство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14 823,8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7 352,7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7 129,6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0858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Другие вопросы в области жилищно-коммунального хозяйства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10 400,9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pic>
        <p:nvPicPr>
          <p:cNvPr id="9" name="Picture 2" descr="C:\Users\Виктория\Desktop\b2cc9a7e258cd1a9692567453cbb74a1.jpg"/>
          <p:cNvPicPr>
            <a:picLocks noChangeAspect="1" noChangeArrowheads="1"/>
          </p:cNvPicPr>
          <p:nvPr/>
        </p:nvPicPr>
        <p:blipFill>
          <a:blip r:embed="rId3" cstate="print"/>
          <a:srcRect t="31763" b="20952"/>
          <a:stretch>
            <a:fillRect/>
          </a:stretch>
        </p:blipFill>
        <p:spPr bwMode="auto">
          <a:xfrm>
            <a:off x="-252536" y="3789040"/>
            <a:ext cx="9144000" cy="3068960"/>
          </a:xfrm>
          <a:prstGeom prst="rect">
            <a:avLst/>
          </a:prstGeom>
          <a:noFill/>
          <a:effectLst>
            <a:softEdge rad="635000"/>
          </a:effectLst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411760" y="260648"/>
            <a:ext cx="6732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Образование. Культура. Социальная политика.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Физическая культура и спорт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2" y="1052736"/>
          <a:ext cx="9143998" cy="3859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8496"/>
                <a:gridCol w="1293276"/>
                <a:gridCol w="1747135"/>
                <a:gridCol w="1955091"/>
              </a:tblGrid>
              <a:tr h="79974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факт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61915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Профессиональная подготовка, переподготовка и повышение квалификации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21,0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34,0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61915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34,0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53,1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198,5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61915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815,1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318,7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61915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4 179,6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4 914,8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4 958,8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58313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28,2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44,0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66,1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pic>
        <p:nvPicPr>
          <p:cNvPr id="8" name="Рисунок 7" descr="DSC0437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83768" y="4509120"/>
            <a:ext cx="2736304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image203202176 (1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581128"/>
            <a:ext cx="2411760" cy="22768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305800" cy="432048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МЕЖБЮДЖЕТНЫЕ ТРАНСФЕРТЫ 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Муниципальному району « «ЗАПОЛЯРНЫЙ РАЙОН»  тыс.руб.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695088"/>
          <a:ext cx="9144000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2773"/>
                <a:gridCol w="1432794"/>
                <a:gridCol w="1264230"/>
                <a:gridCol w="1854203"/>
              </a:tblGrid>
              <a:tr h="6537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план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65379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 для выполнения переданных полномочий контрольно-счетного органа поселения по осуществлению внешнего муниципального финансового контроля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560,9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631,1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631,1</a:t>
                      </a:r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908720"/>
            <a:ext cx="83058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МУНИЦИПАЛЬНЫЕ ПРОГРАММЫ </a:t>
            </a:r>
            <a:br>
              <a:rPr lang="ru-RU" sz="2000" dirty="0" smtClean="0"/>
            </a:br>
            <a:r>
              <a:rPr lang="ru-RU" sz="2000" dirty="0" smtClean="0"/>
              <a:t>Сельского поселения  «ТЕЛЬВИСОЧНЫЙ СЕЛЬСОВЕТ» ЗР НАО</a:t>
            </a: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3" y="1628800"/>
          <a:ext cx="8784974" cy="6118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44615"/>
                <a:gridCol w="936104"/>
                <a:gridCol w="1224136"/>
                <a:gridCol w="1080119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уточненный план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58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«Молодежь Сельского поселения  "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сельсовет" заполярного района Ненецкого автономного округа на 2026 - 2028 годы"</a:t>
                      </a:r>
                    </a:p>
                    <a:p>
                      <a:pPr algn="ctr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34,0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53,1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53,1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41216">
                <a:tc>
                  <a:txBody>
                    <a:bodyPr/>
                    <a:lstStyle/>
                    <a:p>
                      <a:pPr algn="l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Муниципальная программа</a:t>
                      </a:r>
                    </a:p>
                    <a:p>
                      <a:pPr algn="l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«Строительство (приобретение) жилых помещений на территории Сельского поселения «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Тельвисочный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сельсовет» Заполярного района Ненецкого автономного округа на 2024 – 2026 годы».</a:t>
                      </a:r>
                    </a:p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158 436,0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220 102,4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699472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Муниципальная программа</a:t>
                      </a:r>
                    </a:p>
                    <a:p>
                      <a:r>
                        <a:rPr kumimoji="0" lang="ru-RU" sz="12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«Благоустройство территории  Сельского поселения  «</a:t>
                      </a:r>
                      <a:r>
                        <a:rPr kumimoji="0" lang="ru-RU" sz="1200" b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Тельвисочный</a:t>
                      </a:r>
                      <a:r>
                        <a:rPr kumimoji="0" lang="ru-RU" sz="1200" b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сельсовет» Заполярного района    Ненецкого автономного округа  на 2026- 2028 годы».</a:t>
                      </a:r>
                      <a:endParaRPr kumimoji="0" lang="ru-RU" sz="1200" b="1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1 213,1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1 003,3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862,2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84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Муниципальная программа  «Развитие и поддержка  муниципального жилищного фонда  Сельского поселения  "</a:t>
                      </a:r>
                      <a:r>
                        <a:rPr lang="ru-RU" sz="1200" b="0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сельсовет" заполярного района Ненецкого автономного округа на 2026 - 2028 годы».</a:t>
                      </a:r>
                    </a:p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98,0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317,3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992048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МП  «Снос домов, признанных в установленном порядке ветхими или аварийными и подлежащими сносу или реконструкции, на территории Сельского поселения 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сельсовет» Заполярного района Ненецкого автономного округа на 2026 – 2028 годы»</a:t>
                      </a:r>
                    </a:p>
                    <a:p>
                      <a:pPr algn="l"/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10 356,5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МП «Обеспечение пожарной безопасности на территории Сельского поселения «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Тельвисочный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сельсовет» Заполярного района Ненецкого автономного округа    на 2026-2028 годы»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197,6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0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141277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41277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83568" y="1196752"/>
            <a:ext cx="3384376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25000"/>
              </a:schemeClr>
            </a:solidFill>
          </a:ln>
          <a:effectLst>
            <a:softEdge rad="3175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образование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сельсовет»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Ненецкого автономного округа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716016" y="1700808"/>
            <a:ext cx="230425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067944" y="1988840"/>
            <a:ext cx="252028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411760" y="2636912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475656" y="4149080"/>
            <a:ext cx="2304256" cy="369332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 населенных пункта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>
            <a:stCxn id="15" idx="2"/>
          </p:cNvCxnSpPr>
          <p:nvPr/>
        </p:nvCxnSpPr>
        <p:spPr>
          <a:xfrm flipH="1">
            <a:off x="971600" y="4518412"/>
            <a:ext cx="1656184" cy="6387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5" idx="2"/>
          </p:cNvCxnSpPr>
          <p:nvPr/>
        </p:nvCxnSpPr>
        <p:spPr>
          <a:xfrm flipH="1">
            <a:off x="2411760" y="4518412"/>
            <a:ext cx="216024" cy="9988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15" idx="2"/>
          </p:cNvCxnSpPr>
          <p:nvPr/>
        </p:nvCxnSpPr>
        <p:spPr>
          <a:xfrm>
            <a:off x="2627784" y="4518412"/>
            <a:ext cx="1296144" cy="5667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07504" y="5445224"/>
            <a:ext cx="1584176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bg2">
                <a:lumMod val="25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dirty="0" smtClean="0"/>
              <a:t>с. </a:t>
            </a:r>
            <a:r>
              <a:rPr lang="ru-RU" dirty="0" err="1" smtClean="0"/>
              <a:t>Тельвиска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2123728" y="5661248"/>
            <a:ext cx="1656184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bg2">
                <a:lumMod val="25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dirty="0" err="1" smtClean="0"/>
              <a:t>д.Макарово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067944" y="5157192"/>
            <a:ext cx="1728192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bg2">
                <a:lumMod val="25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ru-RU" dirty="0" smtClean="0"/>
              <a:t>д.Устье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7236296" y="1340768"/>
            <a:ext cx="1368152" cy="369332"/>
          </a:xfrm>
          <a:prstGeom prst="rect">
            <a:avLst/>
          </a:prstGeom>
          <a:solidFill>
            <a:schemeClr val="accent4"/>
          </a:solidFill>
          <a:ln>
            <a:solidFill>
              <a:schemeClr val="bg2">
                <a:lumMod val="2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257,05  га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60232" y="2348880"/>
            <a:ext cx="2304256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lumMod val="75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800 человек без учета временно зарегистрированных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>
            <a:off x="3563888" y="2204864"/>
            <a:ext cx="2808312" cy="18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444208" y="4149080"/>
            <a:ext cx="252028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bg2">
                <a:lumMod val="2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845 человек с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учетом временно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зарегистрированных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3170099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Публичные слушания по обсуждению проекта местного бюджета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2026 год состоялись  27 ноября 2025 года 17:00 час  в здании Администрации Сельского поселения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сельсовет»  Заполярного района  Ненецкого автономного округа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Решение «О местном бюджете на 2026 год»  размещен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официальном сайте Администрации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- Бюджет для граждан –  Решения по бюджету – Решения  по бюджету 2025 - Проект решения «О местном бюджете на 2026 год» (презентация)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521" y="1484784"/>
            <a:ext cx="856895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УЧАСТИЕ ГРАЖДАН В ОБСУЖДЕНИИ ПРОЕКТА МЕСТНОГО БЮДЖЕТА НА 2026 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05800" cy="86409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Социально экономическое  развитие сельского поселения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1052734"/>
          <a:ext cx="9144000" cy="58147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23728"/>
                <a:gridCol w="720080"/>
                <a:gridCol w="936104"/>
                <a:gridCol w="864096"/>
                <a:gridCol w="1008112"/>
                <a:gridCol w="1080120"/>
                <a:gridCol w="1080120"/>
                <a:gridCol w="1331640"/>
              </a:tblGrid>
              <a:tr h="85471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един.</a:t>
                      </a:r>
                    </a:p>
                    <a:p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изм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2025оценка</a:t>
                      </a:r>
                    </a:p>
                    <a:p>
                      <a:pPr marL="0" indent="85725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  <a:p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  <a:p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60146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Население зарегистрированное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Чел.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801/848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795/838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795/838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795/838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795/838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795/838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5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Инфраструктура: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3815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Электрические сети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метр.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14 062,07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14 062,07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14 672,07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14 672,07</a:t>
                      </a:r>
                    </a:p>
                    <a:p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14 672,07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14 672,07</a:t>
                      </a:r>
                    </a:p>
                  </a:txBody>
                  <a:tcPr/>
                </a:tc>
              </a:tr>
              <a:tr h="5235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Электростанции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146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Трансформаторные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подстанции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5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Протяженность ВЛ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метр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11338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5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Котельные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35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Теплотрассы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метр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4390,15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146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Газораспределительная сеть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метр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6884,25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6884,25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6884,25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6884,25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6884,25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6884,25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27584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1124746"/>
          <a:ext cx="9144000" cy="599844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23728"/>
                <a:gridCol w="720080"/>
                <a:gridCol w="1080120"/>
                <a:gridCol w="864096"/>
                <a:gridCol w="936104"/>
                <a:gridCol w="1152128"/>
                <a:gridCol w="1152128"/>
                <a:gridCol w="1115616"/>
              </a:tblGrid>
              <a:tr h="78300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един.</a:t>
                      </a:r>
                    </a:p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изм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2025 оценка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6198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Многоквартирные дома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кв.м.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12656,9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12862,2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15322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  <a:p>
                      <a:r>
                        <a:rPr lang="ru-RU" sz="1400" smtClean="0">
                          <a:latin typeface="Times New Roman" pitchFamily="18" charset="0"/>
                          <a:cs typeface="Times New Roman" pitchFamily="18" charset="0"/>
                        </a:rPr>
                        <a:t>15322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  <a:p>
                      <a:r>
                        <a:rPr lang="ru-RU" sz="1400" smtClean="0">
                          <a:latin typeface="Times New Roman" pitchFamily="18" charset="0"/>
                          <a:cs typeface="Times New Roman" pitchFamily="18" charset="0"/>
                        </a:rPr>
                        <a:t>15322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15322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8300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жилые дома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кв.м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14503,8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14418,5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14537,2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  <a:p>
                      <a:r>
                        <a:rPr lang="ru-RU" sz="1400" smtClean="0">
                          <a:latin typeface="Times New Roman" pitchFamily="18" charset="0"/>
                          <a:cs typeface="Times New Roman" pitchFamily="18" charset="0"/>
                        </a:rPr>
                        <a:t>14537,2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  <a:p>
                      <a:r>
                        <a:rPr lang="ru-RU" sz="1400" smtClean="0">
                          <a:latin typeface="Times New Roman" pitchFamily="18" charset="0"/>
                          <a:cs typeface="Times New Roman" pitchFamily="18" charset="0"/>
                        </a:rPr>
                        <a:t>14537,2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14537,2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53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Пожарные водоемы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08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Земельные участки,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находящиеся в собственности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ед.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106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08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Водоснабжение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(колодцы с питьевой водой)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53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Дороги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км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5,11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98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Финансирование по благоустройству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3868,5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14312,7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7870,0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7129,6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7516,1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7411,3</a:t>
                      </a:r>
                      <a:endParaRPr lang="ru-RU" sz="1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987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Памятники культуры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(Крест обетный0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7"/>
          <p:cNvSpPr txBox="1">
            <a:spLocks/>
          </p:cNvSpPr>
          <p:nvPr/>
        </p:nvSpPr>
        <p:spPr>
          <a:xfrm>
            <a:off x="457200" y="764704"/>
            <a:ext cx="8305800" cy="288032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2" name="Заголовок 7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05800" cy="93610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Социально экономическое  развитие сельского поселения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827584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1196752"/>
          <a:ext cx="9144000" cy="567671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23728"/>
                <a:gridCol w="864096"/>
                <a:gridCol w="864096"/>
                <a:gridCol w="936104"/>
                <a:gridCol w="1080120"/>
                <a:gridCol w="1008112"/>
                <a:gridCol w="1080120"/>
                <a:gridCol w="1187624"/>
              </a:tblGrid>
              <a:tr h="85881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един.</a:t>
                      </a:r>
                    </a:p>
                    <a:p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изм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marL="0" marR="0" indent="8572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2028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прогноз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1157405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Бюджет МО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дефицит/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</a:p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68000,3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126589,3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-58589,0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114260,3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114346,5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-86,2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325527,3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324691,5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835,8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61147,3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61147,3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51826,0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51826,0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53076,6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53076,6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435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Малые и средние предприятия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единиц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1328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Численность детей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дошкольных </a:t>
                      </a:r>
                      <a:r>
                        <a:rPr lang="ru-RU" sz="16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учр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начального обр.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среднего обр.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чел</a:t>
                      </a:r>
                    </a:p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5161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Многодетные семьи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605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должности (служащие)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чел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  <a:p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435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Муниципальные программы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400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05800" cy="93610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Социально экономическое  развитие сельского поселения</a:t>
            </a:r>
            <a:endParaRPr lang="ru-RU" sz="2800" dirty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305800" cy="79208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Основные направления налоговой политики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2026 год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55576" y="2571222"/>
            <a:ext cx="727280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dirty="0" smtClean="0"/>
              <a:t>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снижение недоимки, (изменение к уровню предшествующего года)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исполнение бюджетных назначений по налоговым и неналоговым доходам на соответствующий финансовый год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отсутствие неэффективных налоговых льгот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-увеличение налоговой базы по земельному налогу 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увеличение налоговой базы по местным налогам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Необходимо продолжить работу по выявлению обособленных организаций, осуществляющих деятельность на территории Сельского поселения и зарегистрированных за его пределами и принятию мер по постановке их на  налоговый учет.</a:t>
            </a:r>
          </a:p>
          <a:p>
            <a:endParaRPr lang="ru-RU" sz="1600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08720"/>
            <a:ext cx="8305800" cy="648072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Основные направления бюджетной политики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 2026 год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7584" y="19168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1452836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600" dirty="0" smtClean="0"/>
              <a:t>-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планирование и осуществление бюджетных расходов с учетом возможностей доходной базы местного бюджета без привлечения заемных средств;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-планирование бюджетных ассигнований исходя из необходимости безусловного исполнения действующих расходных обязательств и сокращения неэффективных бюджетных расходов;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-привлечение средств вышестоящих бюджетов на решение вопросов местного значения в целях сокращения нагрузки на местный бюджет;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-сравнительной оценки эффективности реализации муниципальных программ;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-финансирование приоритетных направлений бюджетных расходов;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-недопущение кредиторской задолженности по заработной плате, социальным выплатам в рамках исполнения публичных обязательств;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Повышение эффективности бюджетных расходов должно осуществляться путем: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-оптимизация структуры штатной численности;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-повышения эффективности использования имущества, находящегося в оперативном управлении муниципальных предприятий;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-оптимизация муниципальных закупок;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-повышения прозрачности бюджета и бюджетного процесса. Необходимо систематическое размещение на официальном сайте Администрации Сельского поселения «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сельсовет» ЗР НАО открытых данных, включая «Бюджет для граждан». Это даст возможность в открытой форме информировать население о направлениях расходования бюджетных средств, об эффективности расходов и целевом использовании.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планирование бюджетных ассигнований исходя из необходимости безусловного исполнения действующих расходных обязательств муниципального образования;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сравнительная оценка эффективности новых расходных обязательств с учетом сроков и механизмов их реализации; 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повышение прозрачности бюджета муниципального образования;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формирование программ исходя из четко определенных долгосрочных целей социально – экономического развития муниципального образования;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определение объема принимаемых обязательств по программам с учетом финансовых возможностей местного бюджета;</a:t>
            </a:r>
          </a:p>
          <a:p>
            <a:pPr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обеспечение результативности и эффективности использования бюджетных средств, при осуществлении бюджетных расходов в рамках программ;</a:t>
            </a:r>
          </a:p>
          <a:p>
            <a:pPr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повышения эффективности использования имущества; </a:t>
            </a:r>
          </a:p>
          <a:p>
            <a:pPr>
              <a:buFontTx/>
              <a:buChar char="-"/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размещение на официальном сайте открытых данных, включая «Бюджет для граждан». 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08720"/>
            <a:ext cx="8305800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ОСНОВНЫЕ ХАРАКТЕРИСТИКИ МЕСТНОГО БЮДЖЕТА</a:t>
            </a:r>
            <a:endParaRPr lang="ru-RU" sz="2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7504" y="1412779"/>
          <a:ext cx="9036496" cy="5445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4310"/>
                <a:gridCol w="1707874"/>
                <a:gridCol w="1779035"/>
                <a:gridCol w="1885277"/>
              </a:tblGrid>
              <a:tr h="157306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Показатель, тыс.руб.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2025</a:t>
                      </a:r>
                    </a:p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Уточненный </a:t>
                      </a:r>
                    </a:p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</a:t>
                      </a:r>
                    </a:p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89218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114 260,3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348 196,9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72 871,8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0578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Налоговые, неналоговые доходы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5 206,9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4 639,1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4 779,2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05780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109 053,4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343 557,8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68 092,6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0578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114 346,5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348625,1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72 871,8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327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Дефицит (+,-)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-86,2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-428,2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327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Верхний предел муниципального долга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908720"/>
            <a:ext cx="8305800" cy="432048"/>
          </a:xfr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об объемах муниципального долга</a:t>
            </a:r>
            <a:endParaRPr lang="ru-RU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-1" y="1484783"/>
          <a:ext cx="9144002" cy="3953370"/>
        </p:xfrm>
        <a:graphic>
          <a:graphicData uri="http://schemas.openxmlformats.org/drawingml/2006/table">
            <a:tbl>
              <a:tblPr/>
              <a:tblGrid>
                <a:gridCol w="2055028"/>
                <a:gridCol w="885244"/>
                <a:gridCol w="1039810"/>
                <a:gridCol w="1039810"/>
                <a:gridCol w="1152222"/>
                <a:gridCol w="969552"/>
                <a:gridCol w="959014"/>
                <a:gridCol w="1043322"/>
              </a:tblGrid>
              <a:tr h="8640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Долговые обязательства</a:t>
                      </a: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Долг на 01.01.2025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Планируется к привлечению за  2025 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Планируется к погашению  за  2025 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Долг на 01.01.2026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Расходы на обслуживание долга  в 2026 году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Долг на 01.01.2027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Расходы на обслуживание долга  в 2027 году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7034" marR="7034" marT="70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3256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6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1041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Кредиты коммерческих банков и иных кредитных организаций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2569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Бюджетные кредиты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513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Муниципальные ценные бумаги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2569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Муниципальные гарантии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9405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                 -     </a:t>
                      </a:r>
                    </a:p>
                  </a:txBody>
                  <a:tcPr marL="7034" marR="7034" marT="703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3700</TotalTime>
  <Words>1747</Words>
  <Application>Microsoft Office PowerPoint</Application>
  <PresentationFormat>Экран (4:3)</PresentationFormat>
  <Paragraphs>654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Поток</vt:lpstr>
      <vt:lpstr>Слайд 1</vt:lpstr>
      <vt:lpstr>Слайд 2</vt:lpstr>
      <vt:lpstr>Социально экономическое  развитие сельского поселения</vt:lpstr>
      <vt:lpstr>Социально экономическое  развитие сельского поселения</vt:lpstr>
      <vt:lpstr>Социально экономическое  развитие сельского поселения</vt:lpstr>
      <vt:lpstr>Основные направления налоговой политики  на 2026 год</vt:lpstr>
      <vt:lpstr>Основные направления бюджетной политики  на 2026 год</vt:lpstr>
      <vt:lpstr>ОСНОВНЫЕ ХАРАКТЕРИСТИКИ МЕСТНОГО БЮДЖЕТА</vt:lpstr>
      <vt:lpstr>Сведения об объемах муниципального долга</vt:lpstr>
      <vt:lpstr>СТРУКТУРА  ДОХОДОВ  МЕСТНОГО БЮДЖЕТА НА 2026 ГОД   </vt:lpstr>
      <vt:lpstr>ДИНАМИКА СТРУКТУРЫ РАСХОДОВ МЕСТНОГО БЮДЖЕТА  по подразделам </vt:lpstr>
      <vt:lpstr> СТРУКТУРА РАСХОДОВ МЕСТНОГО БЮДЖЕТА  НА 2026  ГОД</vt:lpstr>
      <vt:lpstr>Слайд 13</vt:lpstr>
      <vt:lpstr>Слайд 14</vt:lpstr>
      <vt:lpstr>Слайд 15</vt:lpstr>
      <vt:lpstr>Слайд 16</vt:lpstr>
      <vt:lpstr>Слайд 17</vt:lpstr>
      <vt:lpstr>МЕЖБЮДЖЕТНЫЕ ТРАНСФЕРТЫ   Муниципальному району « «ЗАПОЛЯРНЫЙ РАЙОН»  тыс.руб.</vt:lpstr>
      <vt:lpstr>МУНИЦИПАЛЬНЫЕ ПРОГРАММЫ  Сельского поселения  «ТЕЛЬВИСОЧНЫЙ СЕЛЬСОВЕТ» ЗР НАО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605</cp:revision>
  <dcterms:created xsi:type="dcterms:W3CDTF">2016-06-20T09:05:39Z</dcterms:created>
  <dcterms:modified xsi:type="dcterms:W3CDTF">2026-05-22T08:31:32Z</dcterms:modified>
</cp:coreProperties>
</file>