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8"/>
  </p:notesMasterIdLst>
  <p:sldIdLst>
    <p:sldId id="256" r:id="rId2"/>
    <p:sldId id="283" r:id="rId3"/>
    <p:sldId id="285" r:id="rId4"/>
    <p:sldId id="288" r:id="rId5"/>
    <p:sldId id="270" r:id="rId6"/>
    <p:sldId id="286"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6666FF"/>
  </p:clrMru>
</p:presentationPr>
</file>

<file path=ppt/tableStyles.xml><?xml version="1.0" encoding="utf-8"?>
<a:tblStyleLst xmlns:a="http://schemas.openxmlformats.org/drawingml/2006/main" def="{5C22544A-7EE6-4342-B048-85BDC9FD1C3A}">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86437" autoAdjust="0"/>
  </p:normalViewPr>
  <p:slideViewPr>
    <p:cSldViewPr>
      <p:cViewPr>
        <p:scale>
          <a:sx n="90" d="100"/>
          <a:sy n="90" d="100"/>
        </p:scale>
        <p:origin x="-2160" y="-240"/>
      </p:cViewPr>
      <p:guideLst>
        <p:guide orient="horz" pos="2160"/>
        <p:guide pos="2880"/>
      </p:guideLst>
    </p:cSldViewPr>
  </p:slideViewPr>
  <p:outlineViewPr>
    <p:cViewPr>
      <p:scale>
        <a:sx n="33" d="100"/>
        <a:sy n="33" d="100"/>
      </p:scale>
      <p:origin x="234"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4864EC-654E-468E-A13E-17955D85A8DC}" type="datetimeFigureOut">
              <a:rPr lang="ru-RU" smtClean="0"/>
              <a:pPr/>
              <a:t>23.09.2025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93F04A-937B-4BEF-BCC9-C2238B22CBA4}"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93F04A-937B-4BEF-BCC9-C2238B22CBA4}" type="slidenum">
              <a:rPr lang="ru-RU" smtClean="0"/>
              <a:pPr/>
              <a:t>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23.09.2025</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23.09.2025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23.09.2025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23.09.2025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23.09.2025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23.09.2025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23.09.2025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23.09.2025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23.09.2025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23.09.2025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23.09.2025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23.09.2025</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descr="Герб МО ТСС"/>
          <p:cNvPicPr>
            <a:picLocks noChangeAspect="1" noChangeArrowheads="1"/>
          </p:cNvPicPr>
          <p:nvPr/>
        </p:nvPicPr>
        <p:blipFill>
          <a:blip r:embed="rId2" cstate="print"/>
          <a:srcRect/>
          <a:stretch>
            <a:fillRect/>
          </a:stretch>
        </p:blipFill>
        <p:spPr bwMode="auto">
          <a:xfrm>
            <a:off x="395536" y="260648"/>
            <a:ext cx="648072" cy="792088"/>
          </a:xfrm>
          <a:prstGeom prst="rect">
            <a:avLst/>
          </a:prstGeom>
          <a:noFill/>
          <a:ln w="9525">
            <a:noFill/>
            <a:miter lim="800000"/>
            <a:headEnd/>
            <a:tailEnd/>
          </a:ln>
        </p:spPr>
      </p:pic>
      <p:sp>
        <p:nvSpPr>
          <p:cNvPr id="1027" name="Rectangle 3"/>
          <p:cNvSpPr>
            <a:spLocks noChangeArrowheads="1"/>
          </p:cNvSpPr>
          <p:nvPr/>
        </p:nvSpPr>
        <p:spPr bwMode="auto">
          <a:xfrm>
            <a:off x="1259632" y="405067"/>
            <a:ext cx="770485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АДМИНИСТРАЦИЯ СЕЛЬСКОГО ПОСЕЛЕНИЯ</a:t>
            </a:r>
            <a:r>
              <a:rPr lang="ru-RU" sz="1400" dirty="0" smtClean="0">
                <a:latin typeface="Times New Roman" pitchFamily="18" charset="0"/>
                <a:cs typeface="Times New Roman" pitchFamily="18" charset="0"/>
              </a:rPr>
              <a:t>  </a:t>
            </a:r>
            <a:r>
              <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«ТЕЛЬВИСОЧНЫЙ СЕЛЬСОВЕТ» ЗАПОЛЯРНОГО РАЙОНА НЕНЕЦКОГО АВТОНОМНОГО ОКРУГА</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28" name="Rectangle 4"/>
          <p:cNvSpPr>
            <a:spLocks noChangeArrowheads="1"/>
          </p:cNvSpPr>
          <p:nvPr/>
        </p:nvSpPr>
        <p:spPr bwMode="auto">
          <a:xfrm>
            <a:off x="0" y="1366321"/>
            <a:ext cx="91440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БЮДЖЕТ</a:t>
            </a:r>
            <a:r>
              <a:rPr kumimoji="0" lang="ru-RU" sz="2800" b="1"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ДЛЯ ГРАЖДАН</a:t>
            </a:r>
            <a:endParaRPr kumimoji="0" lang="ru-RU"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effectLst/>
                <a:latin typeface="Times New Roman" pitchFamily="18" charset="0"/>
                <a:ea typeface="Times New Roman" pitchFamily="18" charset="0"/>
                <a:cs typeface="Times New Roman" pitchFamily="18" charset="0"/>
              </a:rPr>
              <a:t>ПРОЕКТ РЕШЕНИЕ  </a:t>
            </a:r>
          </a:p>
          <a:p>
            <a:pPr lvl="0" algn="ctr" fontAlgn="base">
              <a:spcBef>
                <a:spcPct val="0"/>
              </a:spcBef>
              <a:spcAft>
                <a:spcPct val="0"/>
              </a:spcAft>
            </a:pPr>
            <a:r>
              <a:rPr lang="ru-RU" sz="2000" b="1" dirty="0" smtClean="0">
                <a:latin typeface="Times New Roman" pitchFamily="18" charset="0"/>
                <a:ea typeface="Times New Roman" pitchFamily="18" charset="0"/>
                <a:cs typeface="Times New Roman" pitchFamily="18" charset="0"/>
              </a:rPr>
              <a:t>на _______</a:t>
            </a:r>
            <a:r>
              <a:rPr lang="ru-RU" sz="2000" b="1" dirty="0" smtClean="0">
                <a:latin typeface="Times New Roman" pitchFamily="18" charset="0"/>
                <a:ea typeface="Times New Roman" pitchFamily="18" charset="0"/>
                <a:cs typeface="Times New Roman" pitchFamily="18" charset="0"/>
              </a:rPr>
              <a:t>2025 </a:t>
            </a:r>
            <a:r>
              <a:rPr lang="ru-RU" sz="2000" b="1" dirty="0" smtClean="0">
                <a:latin typeface="Times New Roman" pitchFamily="18" charset="0"/>
                <a:ea typeface="Times New Roman" pitchFamily="18" charset="0"/>
                <a:cs typeface="Times New Roman" pitchFamily="18" charset="0"/>
              </a:rPr>
              <a:t>№ _____</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effectLst/>
                <a:latin typeface="Times New Roman" pitchFamily="18" charset="0"/>
                <a:ea typeface="Times New Roman" pitchFamily="18" charset="0"/>
                <a:cs typeface="Times New Roman" pitchFamily="18" charset="0"/>
              </a:rPr>
              <a:t>СОВЕТА ДЕПУТАТОВ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СЕЛЬСКОГО ПОСЕЛЕНИЯ </a:t>
            </a:r>
            <a:r>
              <a:rPr kumimoji="0" lang="ru-RU" sz="2000" b="1"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ТЕЛЬВИСОЧНЫЙ СЕЛЬСОВЕТ</a:t>
            </a:r>
            <a:r>
              <a:rPr kumimoji="0" lang="ru-RU" sz="2000" b="1"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ЗАПОЛЯРНОГО РАЙОНА  </a:t>
            </a:r>
            <a:r>
              <a:rPr kumimoji="0" lang="ru-RU" sz="2000" b="1"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НЕНЕЦКОГО АВТОНОМНОГО ОКРУГА                                                              </a:t>
            </a:r>
            <a:r>
              <a:rPr kumimoji="0" lang="ru-RU" sz="2000" b="1"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О  МЕСТНОМ БЮДЖЕТЕ </a:t>
            </a:r>
            <a:r>
              <a:rPr lang="ru-RU" sz="2000" b="1" dirty="0" smtClean="0">
                <a:latin typeface="Times New Roman" pitchFamily="18" charset="0"/>
                <a:ea typeface="Times New Roman" pitchFamily="18" charset="0"/>
                <a:cs typeface="Times New Roman" pitchFamily="18" charset="0"/>
              </a:rPr>
              <a:t>Н</a:t>
            </a: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А 2025 ГОД</a:t>
            </a:r>
            <a:r>
              <a:rPr kumimoji="0" lang="ru-RU" sz="2000" b="1" i="0" u="none" strike="noStrike" cap="none" normalizeH="0" baseline="0" dirty="0" smtClean="0">
                <a:ln>
                  <a:noFill/>
                </a:ln>
                <a:solidFill>
                  <a:schemeClr val="tx1"/>
                </a:solidFill>
                <a:effectLst/>
                <a:latin typeface="Calibri"/>
                <a:ea typeface="Times New Roman" pitchFamily="18" charset="0"/>
                <a:cs typeface="Times New Roman" pitchFamily="18" charset="0"/>
              </a:rPr>
              <a:t>»</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Прямоугольник 4"/>
          <p:cNvSpPr/>
          <p:nvPr/>
        </p:nvSpPr>
        <p:spPr>
          <a:xfrm>
            <a:off x="1259632" y="4293096"/>
            <a:ext cx="7704856" cy="2086725"/>
          </a:xfrm>
          <a:prstGeom prst="rect">
            <a:avLst/>
          </a:prstGeom>
        </p:spPr>
        <p:txBody>
          <a:bodyPr wrap="square">
            <a:spAutoFit/>
          </a:bodyPr>
          <a:lstStyle/>
          <a:p>
            <a:pPr algn="r">
              <a:lnSpc>
                <a:spcPct val="90000"/>
              </a:lnSpc>
            </a:pPr>
            <a:r>
              <a:rPr lang="ru-RU" i="1" dirty="0" smtClean="0">
                <a:latin typeface="Times New Roman" pitchFamily="18" charset="0"/>
                <a:cs typeface="Times New Roman" pitchFamily="18" charset="0"/>
              </a:rPr>
              <a:t>Сельское поселение «</a:t>
            </a:r>
            <a:r>
              <a:rPr lang="ru-RU" i="1" dirty="0" err="1" smtClean="0">
                <a:latin typeface="Times New Roman" pitchFamily="18" charset="0"/>
                <a:cs typeface="Times New Roman" pitchFamily="18" charset="0"/>
              </a:rPr>
              <a:t>Тельвисочный</a:t>
            </a:r>
            <a:r>
              <a:rPr lang="ru-RU" i="1" dirty="0" smtClean="0">
                <a:latin typeface="Times New Roman" pitchFamily="18" charset="0"/>
                <a:cs typeface="Times New Roman" pitchFamily="18" charset="0"/>
              </a:rPr>
              <a:t> сельсовет» ЗР НАО</a:t>
            </a:r>
          </a:p>
          <a:p>
            <a:pPr algn="r">
              <a:lnSpc>
                <a:spcPct val="90000"/>
              </a:lnSpc>
            </a:pPr>
            <a:endParaRPr lang="ru-RU" i="1" dirty="0" smtClean="0">
              <a:latin typeface="Times New Roman" pitchFamily="18" charset="0"/>
              <a:cs typeface="Times New Roman" pitchFamily="18" charset="0"/>
            </a:endParaRPr>
          </a:p>
          <a:p>
            <a:pPr algn="r">
              <a:lnSpc>
                <a:spcPct val="90000"/>
              </a:lnSpc>
            </a:pPr>
            <a:r>
              <a:rPr lang="ru-RU" i="1" dirty="0" smtClean="0">
                <a:latin typeface="Times New Roman" pitchFamily="18" charset="0"/>
                <a:cs typeface="Times New Roman" pitchFamily="18" charset="0"/>
              </a:rPr>
              <a:t>Контактная информация:</a:t>
            </a:r>
          </a:p>
          <a:p>
            <a:pPr algn="r">
              <a:lnSpc>
                <a:spcPct val="90000"/>
              </a:lnSpc>
            </a:pPr>
            <a:r>
              <a:rPr lang="ru-RU" i="1" dirty="0" smtClean="0">
                <a:latin typeface="Times New Roman" pitchFamily="18" charset="0"/>
                <a:cs typeface="Times New Roman" pitchFamily="18" charset="0"/>
              </a:rPr>
              <a:t>Администрация Сельского поселения «</a:t>
            </a:r>
            <a:r>
              <a:rPr lang="ru-RU" i="1" dirty="0" err="1" smtClean="0">
                <a:latin typeface="Times New Roman" pitchFamily="18" charset="0"/>
                <a:cs typeface="Times New Roman" pitchFamily="18" charset="0"/>
              </a:rPr>
              <a:t>Тельвисочный</a:t>
            </a:r>
            <a:r>
              <a:rPr lang="ru-RU" i="1" dirty="0" smtClean="0">
                <a:latin typeface="Times New Roman" pitchFamily="18" charset="0"/>
                <a:cs typeface="Times New Roman" pitchFamily="18" charset="0"/>
              </a:rPr>
              <a:t> сельсовет» ЗР НАО</a:t>
            </a:r>
          </a:p>
          <a:p>
            <a:pPr algn="r">
              <a:lnSpc>
                <a:spcPct val="90000"/>
              </a:lnSpc>
            </a:pPr>
            <a:r>
              <a:rPr lang="ru-RU" i="1" dirty="0" smtClean="0">
                <a:latin typeface="Times New Roman" pitchFamily="18" charset="0"/>
                <a:cs typeface="Times New Roman" pitchFamily="18" charset="0"/>
              </a:rPr>
              <a:t>166710, НАО, с. </a:t>
            </a:r>
            <a:r>
              <a:rPr lang="ru-RU" i="1" dirty="0" err="1" smtClean="0">
                <a:latin typeface="Times New Roman" pitchFamily="18" charset="0"/>
                <a:cs typeface="Times New Roman" pitchFamily="18" charset="0"/>
              </a:rPr>
              <a:t>Тельвиска</a:t>
            </a:r>
            <a:r>
              <a:rPr lang="ru-RU" i="1" dirty="0" smtClean="0">
                <a:latin typeface="Times New Roman" pitchFamily="18" charset="0"/>
                <a:cs typeface="Times New Roman" pitchFamily="18" charset="0"/>
              </a:rPr>
              <a:t>, ул. Центральная, д. 19</a:t>
            </a:r>
          </a:p>
          <a:p>
            <a:pPr algn="r">
              <a:lnSpc>
                <a:spcPct val="90000"/>
              </a:lnSpc>
            </a:pPr>
            <a:r>
              <a:rPr lang="ru-RU" i="1" dirty="0" smtClean="0">
                <a:latin typeface="Times New Roman" pitchFamily="18" charset="0"/>
                <a:cs typeface="Times New Roman" pitchFamily="18" charset="0"/>
              </a:rPr>
              <a:t>Тел. 8-818-53-39-202, 227, 140</a:t>
            </a:r>
          </a:p>
          <a:p>
            <a:pPr algn="r">
              <a:lnSpc>
                <a:spcPct val="90000"/>
              </a:lnSpc>
            </a:pPr>
            <a:r>
              <a:rPr lang="en-US" i="1" dirty="0" smtClean="0">
                <a:latin typeface="Times New Roman" pitchFamily="18" charset="0"/>
                <a:cs typeface="Times New Roman" pitchFamily="18" charset="0"/>
              </a:rPr>
              <a:t>E-mail</a:t>
            </a:r>
            <a:r>
              <a:rPr lang="ru-RU" i="1" dirty="0" smtClean="0">
                <a:latin typeface="Times New Roman" pitchFamily="18" charset="0"/>
                <a:cs typeface="Times New Roman" pitchFamily="18" charset="0"/>
              </a:rPr>
              <a:t>:</a:t>
            </a:r>
            <a:r>
              <a:rPr lang="en-US" i="1" dirty="0" smtClean="0">
                <a:latin typeface="Times New Roman" pitchFamily="18" charset="0"/>
                <a:cs typeface="Times New Roman" pitchFamily="18" charset="0"/>
              </a:rPr>
              <a:t>telwiska@mail.ru</a:t>
            </a:r>
          </a:p>
          <a:p>
            <a:pPr algn="r">
              <a:lnSpc>
                <a:spcPct val="90000"/>
              </a:lnSpc>
            </a:pPr>
            <a:r>
              <a:rPr lang="en-US" i="1" dirty="0" smtClean="0">
                <a:latin typeface="Times New Roman" pitchFamily="18" charset="0"/>
                <a:cs typeface="Times New Roman" pitchFamily="18" charset="0"/>
              </a:rPr>
              <a:t>telviskab@yandex.ru</a:t>
            </a:r>
            <a:endParaRPr lang="ru-RU" i="1"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Герб МО ТСС"/>
          <p:cNvPicPr>
            <a:picLocks noChangeAspect="1" noChangeArrowheads="1"/>
          </p:cNvPicPr>
          <p:nvPr/>
        </p:nvPicPr>
        <p:blipFill>
          <a:blip r:embed="rId2" cstate="print"/>
          <a:srcRect/>
          <a:stretch>
            <a:fillRect/>
          </a:stretch>
        </p:blipFill>
        <p:spPr bwMode="auto">
          <a:xfrm>
            <a:off x="395536" y="260648"/>
            <a:ext cx="648072" cy="792088"/>
          </a:xfrm>
          <a:prstGeom prst="rect">
            <a:avLst/>
          </a:prstGeom>
          <a:noFill/>
          <a:ln w="9525">
            <a:noFill/>
            <a:miter lim="800000"/>
            <a:headEnd/>
            <a:tailEnd/>
          </a:ln>
        </p:spPr>
      </p:pic>
      <p:sp>
        <p:nvSpPr>
          <p:cNvPr id="1027" name="Rectangle 3"/>
          <p:cNvSpPr>
            <a:spLocks noChangeArrowheads="1"/>
          </p:cNvSpPr>
          <p:nvPr/>
        </p:nvSpPr>
        <p:spPr bwMode="auto">
          <a:xfrm>
            <a:off x="1259632" y="405067"/>
            <a:ext cx="756084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lang="ru-RU" sz="1400" b="1" dirty="0" smtClean="0">
                <a:latin typeface="Times New Roman" pitchFamily="18" charset="0"/>
                <a:ea typeface="Times New Roman" pitchFamily="18" charset="0"/>
                <a:cs typeface="Times New Roman" pitchFamily="18" charset="0"/>
              </a:rPr>
              <a:t>АДМИНИСТРАЦИЯ СЕЛЬСКОГО ПОСЕЛЕНИЯ</a:t>
            </a:r>
            <a:r>
              <a:rPr lang="ru-RU" sz="1400" dirty="0" smtClean="0">
                <a:latin typeface="Times New Roman" pitchFamily="18" charset="0"/>
                <a:cs typeface="Times New Roman" pitchFamily="18" charset="0"/>
              </a:rPr>
              <a:t>  </a:t>
            </a:r>
            <a:r>
              <a:rPr lang="ru-RU" sz="1400" b="1" dirty="0" smtClean="0">
                <a:latin typeface="Times New Roman" pitchFamily="18" charset="0"/>
                <a:ea typeface="Times New Roman" pitchFamily="18" charset="0"/>
                <a:cs typeface="Times New Roman" pitchFamily="18" charset="0"/>
              </a:rPr>
              <a:t>«ТЕЛЬВИСОЧНЫЙ СЕЛЬСОВЕТ» ЗАПОЛЯРНОГО РАЙОНА НЕНЕЦКОГО АВТОНОМНОГО ОКРУГА</a:t>
            </a:r>
            <a:endParaRPr lang="ru-RU" sz="1400" dirty="0" smtClean="0">
              <a:latin typeface="Times New Roman" pitchFamily="18" charset="0"/>
              <a:cs typeface="Times New Roman" pitchFamily="18" charset="0"/>
            </a:endParaRPr>
          </a:p>
        </p:txBody>
      </p:sp>
      <p:sp>
        <p:nvSpPr>
          <p:cNvPr id="8" name="Заголовок 7"/>
          <p:cNvSpPr>
            <a:spLocks noGrp="1"/>
          </p:cNvSpPr>
          <p:nvPr>
            <p:ph type="title"/>
          </p:nvPr>
        </p:nvSpPr>
        <p:spPr>
          <a:xfrm>
            <a:off x="457200" y="764704"/>
            <a:ext cx="8305800" cy="432048"/>
          </a:xfrm>
        </p:spPr>
        <p:txBody>
          <a:bodyPr>
            <a:normAutofit/>
          </a:bodyPr>
          <a:lstStyle/>
          <a:p>
            <a:pPr algn="ctr"/>
            <a:r>
              <a:rPr lang="ru-RU" sz="2000" dirty="0" smtClean="0"/>
              <a:t>ОСНОВНЫЕ ХАРАКТЕРИСТИКИ МЕСТНОГО БЮДЖЕТА</a:t>
            </a:r>
            <a:endParaRPr lang="ru-RU" sz="2000" dirty="0"/>
          </a:p>
        </p:txBody>
      </p:sp>
      <p:graphicFrame>
        <p:nvGraphicFramePr>
          <p:cNvPr id="7" name="Таблица 6"/>
          <p:cNvGraphicFramePr>
            <a:graphicFrameLocks noGrp="1"/>
          </p:cNvGraphicFramePr>
          <p:nvPr/>
        </p:nvGraphicFramePr>
        <p:xfrm>
          <a:off x="107504" y="1196753"/>
          <a:ext cx="8928992" cy="5730879"/>
        </p:xfrm>
        <a:graphic>
          <a:graphicData uri="http://schemas.openxmlformats.org/drawingml/2006/table">
            <a:tbl>
              <a:tblPr firstRow="1" bandRow="1">
                <a:tableStyleId>{5C22544A-7EE6-4342-B048-85BDC9FD1C3A}</a:tableStyleId>
              </a:tblPr>
              <a:tblGrid>
                <a:gridCol w="1224136"/>
                <a:gridCol w="936104"/>
                <a:gridCol w="936104"/>
                <a:gridCol w="1008112"/>
                <a:gridCol w="936104"/>
                <a:gridCol w="864096"/>
                <a:gridCol w="936104"/>
                <a:gridCol w="936104"/>
                <a:gridCol w="1152128"/>
              </a:tblGrid>
              <a:tr h="161115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b="1" i="0" u="none" strike="noStrike" dirty="0" smtClean="0">
                          <a:solidFill>
                            <a:srgbClr val="000000"/>
                          </a:solidFill>
                          <a:latin typeface="Times New Roman" pitchFamily="18" charset="0"/>
                          <a:cs typeface="Times New Roman" pitchFamily="18" charset="0"/>
                        </a:rPr>
                        <a:t>Показатель, тыс.руб.</a:t>
                      </a:r>
                    </a:p>
                    <a:p>
                      <a:pPr algn="ctr"/>
                      <a:endParaRPr lang="ru-RU" sz="1200" dirty="0">
                        <a:latin typeface="Times New Roman" pitchFamily="18" charset="0"/>
                        <a:cs typeface="Times New Roman" pitchFamily="18" charset="0"/>
                      </a:endParaRPr>
                    </a:p>
                  </a:txBody>
                  <a:tcPr>
                    <a:solidFill>
                      <a:schemeClr val="accent5">
                        <a:lumMod val="40000"/>
                        <a:lumOff val="60000"/>
                      </a:schemeClr>
                    </a:solidFill>
                  </a:tcPr>
                </a:tc>
                <a:tc>
                  <a:txBody>
                    <a:bodyPr/>
                    <a:lstStyle/>
                    <a:p>
                      <a:pPr algn="ctr" fontAlgn="b"/>
                      <a:r>
                        <a:rPr lang="ru-RU" sz="1200" b="1" i="0" u="none" strike="noStrike" dirty="0" smtClean="0">
                          <a:solidFill>
                            <a:srgbClr val="000000"/>
                          </a:solidFill>
                          <a:latin typeface="Times New Roman" pitchFamily="18" charset="0"/>
                          <a:cs typeface="Times New Roman" pitchFamily="18" charset="0"/>
                        </a:rPr>
                        <a:t>2023</a:t>
                      </a:r>
                    </a:p>
                    <a:p>
                      <a:pPr algn="ctr" fontAlgn="b"/>
                      <a:r>
                        <a:rPr lang="ru-RU" sz="1200" b="1" i="0" u="none" strike="noStrike" dirty="0" smtClean="0">
                          <a:solidFill>
                            <a:srgbClr val="000000"/>
                          </a:solidFill>
                          <a:latin typeface="Times New Roman" pitchFamily="18" charset="0"/>
                          <a:cs typeface="Times New Roman" pitchFamily="18" charset="0"/>
                        </a:rPr>
                        <a:t>отчет</a:t>
                      </a:r>
                    </a:p>
                  </a:txBody>
                  <a:tcPr>
                    <a:solidFill>
                      <a:schemeClr val="accent5">
                        <a:lumMod val="40000"/>
                        <a:lumOff val="60000"/>
                      </a:schemeClr>
                    </a:solidFill>
                  </a:tcPr>
                </a:tc>
                <a:tc>
                  <a:txBody>
                    <a:bodyPr/>
                    <a:lstStyle/>
                    <a:p>
                      <a:pPr algn="ctr" fontAlgn="b"/>
                      <a:r>
                        <a:rPr lang="ru-RU" sz="1200" b="1" i="0" u="none" strike="noStrike" dirty="0" smtClean="0">
                          <a:solidFill>
                            <a:srgbClr val="000000"/>
                          </a:solidFill>
                          <a:latin typeface="Times New Roman" pitchFamily="18" charset="0"/>
                          <a:cs typeface="Times New Roman" pitchFamily="18" charset="0"/>
                        </a:rPr>
                        <a:t>2024</a:t>
                      </a:r>
                    </a:p>
                    <a:p>
                      <a:pPr algn="ctr" fontAlgn="b"/>
                      <a:r>
                        <a:rPr lang="ru-RU" sz="1200" b="1" i="0" u="none" strike="noStrike" dirty="0" smtClean="0">
                          <a:solidFill>
                            <a:srgbClr val="000000"/>
                          </a:solidFill>
                          <a:latin typeface="Times New Roman" pitchFamily="18" charset="0"/>
                          <a:cs typeface="Times New Roman" pitchFamily="18" charset="0"/>
                        </a:rPr>
                        <a:t>отчет</a:t>
                      </a:r>
                    </a:p>
                    <a:p>
                      <a:pPr algn="ctr"/>
                      <a:endParaRPr lang="ru-RU" sz="1200" dirty="0">
                        <a:latin typeface="Times New Roman" pitchFamily="18" charset="0"/>
                        <a:cs typeface="Times New Roman" pitchFamily="18" charset="0"/>
                      </a:endParaRPr>
                    </a:p>
                  </a:txBody>
                  <a:tcPr>
                    <a:solidFill>
                      <a:schemeClr val="accent5">
                        <a:lumMod val="40000"/>
                        <a:lumOff val="60000"/>
                      </a:schemeClr>
                    </a:solidFill>
                  </a:tcPr>
                </a:tc>
                <a:tc>
                  <a:txBody>
                    <a:bodyPr/>
                    <a:lstStyle/>
                    <a:p>
                      <a:pPr algn="ctr"/>
                      <a:r>
                        <a:rPr lang="ru-RU" sz="1200" dirty="0" smtClean="0">
                          <a:solidFill>
                            <a:schemeClr val="tx1"/>
                          </a:solidFill>
                          <a:latin typeface="Times New Roman" pitchFamily="18" charset="0"/>
                          <a:cs typeface="Times New Roman" pitchFamily="18" charset="0"/>
                        </a:rPr>
                        <a:t>2025</a:t>
                      </a:r>
                    </a:p>
                    <a:p>
                      <a:pPr algn="ctr"/>
                      <a:r>
                        <a:rPr lang="ru-RU" sz="1200" dirty="0" smtClean="0">
                          <a:solidFill>
                            <a:schemeClr val="tx1"/>
                          </a:solidFill>
                          <a:latin typeface="Times New Roman" pitchFamily="18" charset="0"/>
                          <a:cs typeface="Times New Roman" pitchFamily="18" charset="0"/>
                        </a:rPr>
                        <a:t>Утвержденный (решение от 26.12.2024 № 2)</a:t>
                      </a:r>
                      <a:endParaRPr lang="ru-RU" sz="1200"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2025</a:t>
                      </a:r>
                    </a:p>
                    <a:p>
                      <a:pPr algn="ctr"/>
                      <a:r>
                        <a:rPr lang="ru-RU" sz="1200" dirty="0" smtClean="0">
                          <a:solidFill>
                            <a:schemeClr val="tx1"/>
                          </a:solidFill>
                          <a:latin typeface="Times New Roman" pitchFamily="18" charset="0"/>
                          <a:cs typeface="Times New Roman" pitchFamily="18" charset="0"/>
                        </a:rPr>
                        <a:t>Уточненный на 25.03.2025 № 08</a:t>
                      </a: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2025</a:t>
                      </a:r>
                    </a:p>
                    <a:p>
                      <a:pPr algn="ctr"/>
                      <a:r>
                        <a:rPr lang="ru-RU" sz="1200" dirty="0" smtClean="0">
                          <a:solidFill>
                            <a:schemeClr val="tx1"/>
                          </a:solidFill>
                          <a:latin typeface="Times New Roman" pitchFamily="18" charset="0"/>
                          <a:cs typeface="Times New Roman" pitchFamily="18" charset="0"/>
                        </a:rPr>
                        <a:t>Уточненный на 30.04.2025 № 01</a:t>
                      </a: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2025</a:t>
                      </a:r>
                    </a:p>
                    <a:p>
                      <a:pPr algn="ctr"/>
                      <a:r>
                        <a:rPr lang="ru-RU" sz="1200" dirty="0" smtClean="0">
                          <a:solidFill>
                            <a:schemeClr val="tx1"/>
                          </a:solidFill>
                          <a:latin typeface="Times New Roman" pitchFamily="18" charset="0"/>
                          <a:cs typeface="Times New Roman" pitchFamily="18" charset="0"/>
                        </a:rPr>
                        <a:t>Уточненный </a:t>
                      </a:r>
                      <a:r>
                        <a:rPr lang="ru-RU" sz="1200" dirty="0" smtClean="0">
                          <a:solidFill>
                            <a:schemeClr val="tx1"/>
                          </a:solidFill>
                          <a:latin typeface="Times New Roman" pitchFamily="18" charset="0"/>
                          <a:cs typeface="Times New Roman" pitchFamily="18" charset="0"/>
                        </a:rPr>
                        <a:t>на 08.07.2025 № 1</a:t>
                      </a:r>
                      <a:endParaRPr lang="ru-RU" sz="1200" dirty="0" smtClean="0">
                        <a:solidFill>
                          <a:schemeClr val="tx1"/>
                        </a:solidFill>
                        <a:latin typeface="Times New Roman" pitchFamily="18" charset="0"/>
                        <a:cs typeface="Times New Roman" pitchFamily="18" charset="0"/>
                      </a:endParaRPr>
                    </a:p>
                    <a:p>
                      <a:pPr algn="ctr"/>
                      <a:endParaRPr lang="ru-RU" sz="1200" dirty="0" smtClean="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2025</a:t>
                      </a:r>
                    </a:p>
                    <a:p>
                      <a:pPr algn="ctr"/>
                      <a:r>
                        <a:rPr lang="ru-RU" sz="1200" dirty="0" smtClean="0">
                          <a:solidFill>
                            <a:schemeClr val="tx1"/>
                          </a:solidFill>
                          <a:latin typeface="Times New Roman" pitchFamily="18" charset="0"/>
                          <a:cs typeface="Times New Roman" pitchFamily="18" charset="0"/>
                        </a:rPr>
                        <a:t>уточнения </a:t>
                      </a:r>
                      <a:r>
                        <a:rPr lang="ru-RU" sz="1200" dirty="0" smtClean="0">
                          <a:solidFill>
                            <a:schemeClr val="tx1"/>
                          </a:solidFill>
                          <a:latin typeface="Times New Roman" pitchFamily="18" charset="0"/>
                          <a:cs typeface="Times New Roman" pitchFamily="18" charset="0"/>
                        </a:rPr>
                        <a:t>сентябрь</a:t>
                      </a:r>
                      <a:endParaRPr lang="ru-RU" sz="1200" dirty="0" smtClean="0">
                        <a:solidFill>
                          <a:schemeClr val="tx1"/>
                        </a:solidFill>
                        <a:latin typeface="Times New Roman" pitchFamily="18" charset="0"/>
                        <a:cs typeface="Times New Roman" pitchFamily="18" charset="0"/>
                      </a:endParaRPr>
                    </a:p>
                    <a:p>
                      <a:pPr algn="ctr"/>
                      <a:endParaRPr lang="ru-RU" sz="1200" dirty="0">
                        <a:solidFill>
                          <a:schemeClr val="tx1"/>
                        </a:solidFill>
                        <a:latin typeface="Times New Roman" pitchFamily="18" charset="0"/>
                        <a:cs typeface="Times New Roman" pitchFamily="18" charset="0"/>
                      </a:endParaRPr>
                    </a:p>
                  </a:txBody>
                  <a:tcPr>
                    <a:solidFill>
                      <a:srgbClr val="FFC000"/>
                    </a:solidFill>
                  </a:tcPr>
                </a:tc>
                <a:tc>
                  <a:txBody>
                    <a:bodyPr/>
                    <a:lstStyle/>
                    <a:p>
                      <a:pPr algn="ctr"/>
                      <a:r>
                        <a:rPr lang="ru-RU" sz="1200" dirty="0" smtClean="0">
                          <a:solidFill>
                            <a:schemeClr val="tx1"/>
                          </a:solidFill>
                          <a:latin typeface="Times New Roman" pitchFamily="18" charset="0"/>
                          <a:cs typeface="Times New Roman" pitchFamily="18" charset="0"/>
                        </a:rPr>
                        <a:t>2025</a:t>
                      </a:r>
                    </a:p>
                    <a:p>
                      <a:pPr algn="ctr"/>
                      <a:r>
                        <a:rPr lang="ru-RU" sz="1200" dirty="0" smtClean="0">
                          <a:solidFill>
                            <a:schemeClr val="tx1"/>
                          </a:solidFill>
                          <a:latin typeface="Times New Roman" pitchFamily="18" charset="0"/>
                          <a:cs typeface="Times New Roman" pitchFamily="18" charset="0"/>
                        </a:rPr>
                        <a:t>Уточненный на</a:t>
                      </a:r>
                    </a:p>
                    <a:p>
                      <a:pPr algn="ctr"/>
                      <a:r>
                        <a:rPr lang="ru-RU" sz="1200" dirty="0" smtClean="0">
                          <a:solidFill>
                            <a:schemeClr val="tx1"/>
                          </a:solidFill>
                          <a:latin typeface="Times New Roman" pitchFamily="18" charset="0"/>
                          <a:cs typeface="Times New Roman" pitchFamily="18" charset="0"/>
                        </a:rPr>
                        <a:t>сентябрь</a:t>
                      </a:r>
                      <a:endParaRPr lang="ru-RU" sz="1200" dirty="0" smtClean="0">
                        <a:solidFill>
                          <a:schemeClr val="tx1"/>
                        </a:solidFill>
                        <a:latin typeface="Times New Roman" pitchFamily="18" charset="0"/>
                        <a:cs typeface="Times New Roman" pitchFamily="18" charset="0"/>
                      </a:endParaRPr>
                    </a:p>
                    <a:p>
                      <a:pPr algn="ctr"/>
                      <a:endParaRPr lang="ru-RU" sz="1200" dirty="0">
                        <a:solidFill>
                          <a:schemeClr val="tx1"/>
                        </a:solidFill>
                        <a:latin typeface="Times New Roman" pitchFamily="18" charset="0"/>
                        <a:cs typeface="Times New Roman" pitchFamily="18" charset="0"/>
                      </a:endParaRPr>
                    </a:p>
                  </a:txBody>
                  <a:tcPr>
                    <a:solidFill>
                      <a:srgbClr val="92D050"/>
                    </a:solidFill>
                  </a:tcPr>
                </a:tc>
              </a:tr>
              <a:tr h="395652">
                <a:tc>
                  <a:txBody>
                    <a:bodyPr/>
                    <a:lstStyle/>
                    <a:p>
                      <a:pPr algn="ctr"/>
                      <a:r>
                        <a:rPr lang="ru-RU" sz="1200" b="1" dirty="0" smtClean="0">
                          <a:latin typeface="Times New Roman" pitchFamily="18" charset="0"/>
                          <a:cs typeface="Times New Roman" pitchFamily="18" charset="0"/>
                        </a:rPr>
                        <a:t>ДОХОДЫ</a:t>
                      </a:r>
                      <a:endParaRPr lang="ru-RU" sz="1200" b="1" dirty="0">
                        <a:latin typeface="Times New Roman" pitchFamily="18" charset="0"/>
                        <a:cs typeface="Times New Roman" pitchFamily="18" charset="0"/>
                      </a:endParaRPr>
                    </a:p>
                  </a:txBody>
                  <a:tcPr>
                    <a:solidFill>
                      <a:schemeClr val="accent4"/>
                    </a:solidFill>
                  </a:tcPr>
                </a:tc>
                <a:tc>
                  <a:txBody>
                    <a:bodyPr/>
                    <a:lstStyle/>
                    <a:p>
                      <a:pPr algn="ctr"/>
                      <a:r>
                        <a:rPr lang="ru-RU" sz="1200" b="1" dirty="0" smtClean="0">
                          <a:latin typeface="Times New Roman" pitchFamily="18" charset="0"/>
                          <a:cs typeface="Times New Roman" pitchFamily="18" charset="0"/>
                        </a:rPr>
                        <a:t>68 003,3</a:t>
                      </a:r>
                      <a:endParaRPr lang="ru-RU" sz="1200" b="1" dirty="0">
                        <a:latin typeface="Times New Roman" pitchFamily="18" charset="0"/>
                        <a:cs typeface="Times New Roman" pitchFamily="18" charset="0"/>
                      </a:endParaRPr>
                    </a:p>
                  </a:txBody>
                  <a:tcPr>
                    <a:solidFill>
                      <a:schemeClr val="accent4"/>
                    </a:solidFill>
                  </a:tcPr>
                </a:tc>
                <a:tc>
                  <a:txBody>
                    <a:bodyPr/>
                    <a:lstStyle/>
                    <a:p>
                      <a:pPr algn="ctr"/>
                      <a:r>
                        <a:rPr lang="ru-RU" sz="1200" b="1" dirty="0" smtClean="0">
                          <a:latin typeface="Times New Roman" pitchFamily="18" charset="0"/>
                          <a:cs typeface="Times New Roman" pitchFamily="18" charset="0"/>
                        </a:rPr>
                        <a:t>114 260,3</a:t>
                      </a:r>
                      <a:endParaRPr lang="ru-RU" sz="1200" b="1" dirty="0">
                        <a:latin typeface="Times New Roman" pitchFamily="18" charset="0"/>
                        <a:cs typeface="Times New Roman" pitchFamily="18" charset="0"/>
                      </a:endParaRPr>
                    </a:p>
                  </a:txBody>
                  <a:tcPr>
                    <a:solidFill>
                      <a:schemeClr val="accent4"/>
                    </a:solidFill>
                  </a:tcPr>
                </a:tc>
                <a:tc>
                  <a:txBody>
                    <a:bodyPr/>
                    <a:lstStyle/>
                    <a:p>
                      <a:pPr algn="ctr"/>
                      <a:r>
                        <a:rPr lang="ru-RU" sz="1200" b="1" dirty="0" smtClean="0">
                          <a:solidFill>
                            <a:schemeClr val="tx1"/>
                          </a:solidFill>
                          <a:latin typeface="Times New Roman" pitchFamily="18" charset="0"/>
                          <a:cs typeface="Times New Roman" pitchFamily="18" charset="0"/>
                        </a:rPr>
                        <a:t>223 545,8</a:t>
                      </a:r>
                      <a:endParaRPr lang="ru-RU" sz="1200" b="1"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b="1" dirty="0" smtClean="0">
                          <a:solidFill>
                            <a:schemeClr val="tx1"/>
                          </a:solidFill>
                          <a:latin typeface="Times New Roman" pitchFamily="18" charset="0"/>
                          <a:cs typeface="Times New Roman" pitchFamily="18" charset="0"/>
                        </a:rPr>
                        <a:t>223 661,1</a:t>
                      </a:r>
                      <a:endParaRPr lang="ru-RU" sz="1200" b="1"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b="1" dirty="0" smtClean="0">
                          <a:solidFill>
                            <a:schemeClr val="tx1"/>
                          </a:solidFill>
                          <a:latin typeface="Times New Roman" pitchFamily="18" charset="0"/>
                          <a:cs typeface="Times New Roman" pitchFamily="18" charset="0"/>
                        </a:rPr>
                        <a:t>269 246,4</a:t>
                      </a:r>
                      <a:endParaRPr lang="ru-RU" sz="1200" b="1"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b="1" dirty="0" smtClean="0">
                          <a:solidFill>
                            <a:schemeClr val="tx1"/>
                          </a:solidFill>
                          <a:latin typeface="Times New Roman" pitchFamily="18" charset="0"/>
                          <a:cs typeface="Times New Roman" pitchFamily="18" charset="0"/>
                        </a:rPr>
                        <a:t>345 806,8</a:t>
                      </a:r>
                      <a:endParaRPr lang="ru-RU" sz="1200" b="1"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b="1" dirty="0" smtClean="0">
                          <a:solidFill>
                            <a:schemeClr val="tx1"/>
                          </a:solidFill>
                          <a:latin typeface="Times New Roman" pitchFamily="18" charset="0"/>
                          <a:cs typeface="Times New Roman" pitchFamily="18" charset="0"/>
                        </a:rPr>
                        <a:t>2 390,1</a:t>
                      </a:r>
                      <a:endParaRPr lang="ru-RU" sz="1200" b="1" dirty="0">
                        <a:solidFill>
                          <a:schemeClr val="tx1"/>
                        </a:solidFill>
                        <a:latin typeface="Times New Roman" pitchFamily="18" charset="0"/>
                        <a:cs typeface="Times New Roman" pitchFamily="18" charset="0"/>
                      </a:endParaRPr>
                    </a:p>
                  </a:txBody>
                  <a:tcPr>
                    <a:solidFill>
                      <a:srgbClr val="FFC000"/>
                    </a:solidFill>
                  </a:tcPr>
                </a:tc>
                <a:tc>
                  <a:txBody>
                    <a:bodyPr/>
                    <a:lstStyle/>
                    <a:p>
                      <a:pPr algn="ctr"/>
                      <a:r>
                        <a:rPr lang="ru-RU" sz="1200" b="1" dirty="0" smtClean="0">
                          <a:solidFill>
                            <a:schemeClr val="tx1"/>
                          </a:solidFill>
                          <a:latin typeface="Times New Roman" pitchFamily="18" charset="0"/>
                          <a:cs typeface="Times New Roman" pitchFamily="18" charset="0"/>
                        </a:rPr>
                        <a:t>348 196,9</a:t>
                      </a:r>
                      <a:endParaRPr lang="ru-RU" sz="1200" b="1" dirty="0">
                        <a:solidFill>
                          <a:schemeClr val="tx1"/>
                        </a:solidFill>
                        <a:latin typeface="Times New Roman" pitchFamily="18" charset="0"/>
                        <a:cs typeface="Times New Roman" pitchFamily="18" charset="0"/>
                      </a:endParaRPr>
                    </a:p>
                  </a:txBody>
                  <a:tcPr>
                    <a:solidFill>
                      <a:srgbClr val="92D050"/>
                    </a:solidFill>
                  </a:tcPr>
                </a:tc>
              </a:tr>
              <a:tr h="615793">
                <a:tc>
                  <a:txBody>
                    <a:bodyPr/>
                    <a:lstStyle/>
                    <a:p>
                      <a:pPr algn="l"/>
                      <a:r>
                        <a:rPr lang="ru-RU" sz="1200" dirty="0" smtClean="0">
                          <a:latin typeface="Times New Roman" pitchFamily="18" charset="0"/>
                          <a:cs typeface="Times New Roman" pitchFamily="18" charset="0"/>
                        </a:rPr>
                        <a:t>Налоговые, неналоговые доходы</a:t>
                      </a:r>
                      <a:endParaRPr lang="ru-RU" sz="1200" dirty="0">
                        <a:latin typeface="Times New Roman" pitchFamily="18" charset="0"/>
                        <a:cs typeface="Times New Roman" pitchFamily="18" charset="0"/>
                      </a:endParaRPr>
                    </a:p>
                  </a:txBody>
                  <a:tcPr>
                    <a:solidFill>
                      <a:schemeClr val="accent5">
                        <a:lumMod val="40000"/>
                        <a:lumOff val="60000"/>
                      </a:schemeClr>
                    </a:solidFill>
                  </a:tcPr>
                </a:tc>
                <a:tc>
                  <a:txBody>
                    <a:bodyPr/>
                    <a:lstStyle/>
                    <a:p>
                      <a:pPr algn="ctr"/>
                      <a:r>
                        <a:rPr lang="ru-RU" sz="1200" dirty="0" smtClean="0">
                          <a:latin typeface="Times New Roman" pitchFamily="18" charset="0"/>
                          <a:cs typeface="Times New Roman" pitchFamily="18" charset="0"/>
                        </a:rPr>
                        <a:t>5 514,3</a:t>
                      </a:r>
                      <a:endParaRPr lang="ru-RU" sz="1200" dirty="0">
                        <a:latin typeface="Times New Roman" pitchFamily="18" charset="0"/>
                        <a:cs typeface="Times New Roman" pitchFamily="18" charset="0"/>
                      </a:endParaRPr>
                    </a:p>
                  </a:txBody>
                  <a:tcPr>
                    <a:solidFill>
                      <a:schemeClr val="accent5">
                        <a:lumMod val="40000"/>
                        <a:lumOff val="60000"/>
                      </a:schemeClr>
                    </a:solidFill>
                  </a:tcPr>
                </a:tc>
                <a:tc>
                  <a:txBody>
                    <a:bodyPr/>
                    <a:lstStyle/>
                    <a:p>
                      <a:pPr algn="ctr"/>
                      <a:r>
                        <a:rPr lang="ru-RU" sz="1200" dirty="0" smtClean="0">
                          <a:latin typeface="Times New Roman" pitchFamily="18" charset="0"/>
                          <a:cs typeface="Times New Roman" pitchFamily="18" charset="0"/>
                        </a:rPr>
                        <a:t>5 206,9</a:t>
                      </a:r>
                      <a:endParaRPr lang="ru-RU" sz="1200" dirty="0">
                        <a:latin typeface="Times New Roman" pitchFamily="18" charset="0"/>
                        <a:cs typeface="Times New Roman" pitchFamily="18" charset="0"/>
                      </a:endParaRPr>
                    </a:p>
                  </a:txBody>
                  <a:tcPr>
                    <a:solidFill>
                      <a:schemeClr val="accent5">
                        <a:lumMod val="40000"/>
                        <a:lumOff val="60000"/>
                      </a:schemeClr>
                    </a:solidFill>
                  </a:tcPr>
                </a:tc>
                <a:tc>
                  <a:txBody>
                    <a:bodyPr/>
                    <a:lstStyle/>
                    <a:p>
                      <a:pPr algn="ctr"/>
                      <a:r>
                        <a:rPr lang="ru-RU" sz="1200" dirty="0" smtClean="0">
                          <a:solidFill>
                            <a:schemeClr val="tx1"/>
                          </a:solidFill>
                          <a:latin typeface="Times New Roman" pitchFamily="18" charset="0"/>
                          <a:cs typeface="Times New Roman" pitchFamily="18" charset="0"/>
                        </a:rPr>
                        <a:t>4 191,9</a:t>
                      </a:r>
                      <a:endParaRPr lang="ru-RU" sz="1200"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4 191,9</a:t>
                      </a:r>
                      <a:endParaRPr lang="ru-RU" sz="1200"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4 639,1</a:t>
                      </a:r>
                      <a:endParaRPr lang="ru-RU" sz="1200"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4 639,1</a:t>
                      </a:r>
                      <a:endParaRPr lang="ru-RU" sz="1200"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a:txBody>
                  <a:tcPr>
                    <a:solidFill>
                      <a:srgbClr val="FFC000"/>
                    </a:solidFill>
                  </a:tcPr>
                </a:tc>
                <a:tc>
                  <a:txBody>
                    <a:bodyPr/>
                    <a:lstStyle/>
                    <a:p>
                      <a:pPr algn="ctr"/>
                      <a:r>
                        <a:rPr lang="ru-RU" sz="1200" dirty="0" smtClean="0">
                          <a:solidFill>
                            <a:schemeClr val="tx1"/>
                          </a:solidFill>
                          <a:latin typeface="Times New Roman" pitchFamily="18" charset="0"/>
                          <a:cs typeface="Times New Roman" pitchFamily="18" charset="0"/>
                        </a:rPr>
                        <a:t>4 639,1</a:t>
                      </a:r>
                      <a:endParaRPr lang="ru-RU" sz="1200" dirty="0">
                        <a:solidFill>
                          <a:schemeClr val="tx1"/>
                        </a:solidFill>
                        <a:latin typeface="Times New Roman" pitchFamily="18" charset="0"/>
                        <a:cs typeface="Times New Roman" pitchFamily="18" charset="0"/>
                      </a:endParaRPr>
                    </a:p>
                  </a:txBody>
                  <a:tcPr>
                    <a:solidFill>
                      <a:srgbClr val="92D050"/>
                    </a:solidFill>
                  </a:tcPr>
                </a:tc>
              </a:tr>
              <a:tr h="615793">
                <a:tc>
                  <a:txBody>
                    <a:bodyPr/>
                    <a:lstStyle/>
                    <a:p>
                      <a:pPr algn="l"/>
                      <a:r>
                        <a:rPr lang="ru-RU" sz="1200" dirty="0" smtClean="0">
                          <a:latin typeface="Times New Roman" pitchFamily="18" charset="0"/>
                          <a:cs typeface="Times New Roman" pitchFamily="18" charset="0"/>
                        </a:rPr>
                        <a:t>Безвозмездные поступления</a:t>
                      </a:r>
                      <a:endParaRPr lang="ru-RU" sz="1200" dirty="0">
                        <a:latin typeface="Times New Roman" pitchFamily="18" charset="0"/>
                        <a:cs typeface="Times New Roman" pitchFamily="18" charset="0"/>
                      </a:endParaRPr>
                    </a:p>
                  </a:txBody>
                  <a:tcPr>
                    <a:solidFill>
                      <a:schemeClr val="accent4"/>
                    </a:solidFill>
                  </a:tcPr>
                </a:tc>
                <a:tc>
                  <a:txBody>
                    <a:bodyPr/>
                    <a:lstStyle/>
                    <a:p>
                      <a:pPr algn="ctr"/>
                      <a:r>
                        <a:rPr lang="ru-RU" sz="1200" dirty="0" smtClean="0">
                          <a:latin typeface="Times New Roman" pitchFamily="18" charset="0"/>
                          <a:cs typeface="Times New Roman" pitchFamily="18" charset="0"/>
                        </a:rPr>
                        <a:t>62 489,0</a:t>
                      </a:r>
                      <a:endParaRPr lang="ru-RU" sz="1200" dirty="0">
                        <a:latin typeface="Times New Roman" pitchFamily="18" charset="0"/>
                        <a:cs typeface="Times New Roman" pitchFamily="18" charset="0"/>
                      </a:endParaRPr>
                    </a:p>
                  </a:txBody>
                  <a:tcPr>
                    <a:solidFill>
                      <a:schemeClr val="accent4"/>
                    </a:solidFill>
                  </a:tcPr>
                </a:tc>
                <a:tc>
                  <a:txBody>
                    <a:bodyPr/>
                    <a:lstStyle/>
                    <a:p>
                      <a:pPr algn="ctr"/>
                      <a:r>
                        <a:rPr lang="ru-RU" sz="1200" dirty="0" smtClean="0">
                          <a:latin typeface="Times New Roman" pitchFamily="18" charset="0"/>
                          <a:cs typeface="Times New Roman" pitchFamily="18" charset="0"/>
                        </a:rPr>
                        <a:t>109 053,4</a:t>
                      </a:r>
                      <a:endParaRPr lang="ru-RU" sz="1200" dirty="0">
                        <a:latin typeface="Times New Roman" pitchFamily="18" charset="0"/>
                        <a:cs typeface="Times New Roman" pitchFamily="18" charset="0"/>
                      </a:endParaRPr>
                    </a:p>
                  </a:txBody>
                  <a:tcPr>
                    <a:solidFill>
                      <a:schemeClr val="accent4"/>
                    </a:solidFill>
                  </a:tcPr>
                </a:tc>
                <a:tc>
                  <a:txBody>
                    <a:bodyPr/>
                    <a:lstStyle/>
                    <a:p>
                      <a:pPr algn="ctr"/>
                      <a:r>
                        <a:rPr lang="ru-RU" sz="1200" dirty="0" smtClean="0">
                          <a:solidFill>
                            <a:schemeClr val="tx1"/>
                          </a:solidFill>
                          <a:latin typeface="Times New Roman" pitchFamily="18" charset="0"/>
                          <a:cs typeface="Times New Roman" pitchFamily="18" charset="0"/>
                        </a:rPr>
                        <a:t>219 353,9</a:t>
                      </a:r>
                      <a:endParaRPr lang="ru-RU" sz="1200"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219 469,2</a:t>
                      </a:r>
                      <a:endParaRPr lang="ru-RU" sz="1200"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264 607,3</a:t>
                      </a:r>
                      <a:endParaRPr lang="ru-RU" sz="1200"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341 614,9</a:t>
                      </a:r>
                      <a:endParaRPr lang="ru-RU" sz="1200"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2 390,1</a:t>
                      </a:r>
                      <a:endParaRPr lang="ru-RU" sz="1200" dirty="0">
                        <a:solidFill>
                          <a:schemeClr val="tx1"/>
                        </a:solidFill>
                        <a:latin typeface="Times New Roman" pitchFamily="18" charset="0"/>
                        <a:cs typeface="Times New Roman" pitchFamily="18" charset="0"/>
                      </a:endParaRPr>
                    </a:p>
                  </a:txBody>
                  <a:tcPr>
                    <a:solidFill>
                      <a:srgbClr val="FFC000"/>
                    </a:solidFill>
                  </a:tcPr>
                </a:tc>
                <a:tc>
                  <a:txBody>
                    <a:bodyPr/>
                    <a:lstStyle/>
                    <a:p>
                      <a:pPr algn="ctr"/>
                      <a:r>
                        <a:rPr lang="ru-RU" sz="1200" dirty="0" smtClean="0">
                          <a:solidFill>
                            <a:schemeClr val="tx1"/>
                          </a:solidFill>
                          <a:latin typeface="Times New Roman" pitchFamily="18" charset="0"/>
                          <a:cs typeface="Times New Roman" pitchFamily="18" charset="0"/>
                        </a:rPr>
                        <a:t>344 005,0</a:t>
                      </a:r>
                      <a:endParaRPr lang="ru-RU" sz="1200" dirty="0">
                        <a:solidFill>
                          <a:schemeClr val="tx1"/>
                        </a:solidFill>
                        <a:latin typeface="Times New Roman" pitchFamily="18" charset="0"/>
                        <a:cs typeface="Times New Roman" pitchFamily="18" charset="0"/>
                      </a:endParaRPr>
                    </a:p>
                  </a:txBody>
                  <a:tcPr>
                    <a:solidFill>
                      <a:srgbClr val="92D050"/>
                    </a:solidFill>
                  </a:tcPr>
                </a:tc>
              </a:tr>
              <a:tr h="615793">
                <a:tc>
                  <a:txBody>
                    <a:bodyPr/>
                    <a:lstStyle/>
                    <a:p>
                      <a:pPr algn="ctr"/>
                      <a:r>
                        <a:rPr lang="ru-RU" sz="1200" b="1" dirty="0" smtClean="0">
                          <a:latin typeface="Times New Roman" pitchFamily="18" charset="0"/>
                          <a:cs typeface="Times New Roman" pitchFamily="18" charset="0"/>
                        </a:rPr>
                        <a:t>РАСХОДЫ</a:t>
                      </a:r>
                      <a:endParaRPr lang="ru-RU" sz="1200" b="1" dirty="0">
                        <a:latin typeface="Times New Roman" pitchFamily="18" charset="0"/>
                        <a:cs typeface="Times New Roman" pitchFamily="18" charset="0"/>
                      </a:endParaRPr>
                    </a:p>
                  </a:txBody>
                  <a:tcPr>
                    <a:solidFill>
                      <a:schemeClr val="accent5">
                        <a:lumMod val="40000"/>
                        <a:lumOff val="60000"/>
                      </a:schemeClr>
                    </a:solidFill>
                  </a:tcPr>
                </a:tc>
                <a:tc>
                  <a:txBody>
                    <a:bodyPr/>
                    <a:lstStyle/>
                    <a:p>
                      <a:pPr algn="ctr"/>
                      <a:r>
                        <a:rPr lang="ru-RU" sz="1200" b="1" dirty="0" smtClean="0">
                          <a:latin typeface="Times New Roman" pitchFamily="18" charset="0"/>
                          <a:cs typeface="Times New Roman" pitchFamily="18" charset="0"/>
                        </a:rPr>
                        <a:t>126 589,3</a:t>
                      </a:r>
                      <a:endParaRPr lang="ru-RU" sz="1200" b="1" dirty="0">
                        <a:latin typeface="Times New Roman" pitchFamily="18" charset="0"/>
                        <a:cs typeface="Times New Roman" pitchFamily="18" charset="0"/>
                      </a:endParaRPr>
                    </a:p>
                  </a:txBody>
                  <a:tcPr>
                    <a:solidFill>
                      <a:schemeClr val="accent5">
                        <a:lumMod val="40000"/>
                        <a:lumOff val="60000"/>
                      </a:schemeClr>
                    </a:solidFill>
                  </a:tcPr>
                </a:tc>
                <a:tc>
                  <a:txBody>
                    <a:bodyPr/>
                    <a:lstStyle/>
                    <a:p>
                      <a:pPr algn="ctr"/>
                      <a:r>
                        <a:rPr lang="ru-RU" sz="1200" b="1" dirty="0" smtClean="0">
                          <a:latin typeface="Times New Roman" pitchFamily="18" charset="0"/>
                          <a:cs typeface="Times New Roman" pitchFamily="18" charset="0"/>
                        </a:rPr>
                        <a:t>114 346,5</a:t>
                      </a:r>
                      <a:endParaRPr lang="ru-RU" sz="1200" b="1" dirty="0">
                        <a:latin typeface="Times New Roman" pitchFamily="18" charset="0"/>
                        <a:cs typeface="Times New Roman" pitchFamily="18" charset="0"/>
                      </a:endParaRPr>
                    </a:p>
                  </a:txBody>
                  <a:tcPr>
                    <a:solidFill>
                      <a:schemeClr val="accent5">
                        <a:lumMod val="40000"/>
                        <a:lumOff val="60000"/>
                      </a:schemeClr>
                    </a:solidFill>
                  </a:tcPr>
                </a:tc>
                <a:tc>
                  <a:txBody>
                    <a:bodyPr/>
                    <a:lstStyle/>
                    <a:p>
                      <a:pPr algn="ctr"/>
                      <a:r>
                        <a:rPr lang="ru-RU" sz="1200" b="1" dirty="0" smtClean="0">
                          <a:solidFill>
                            <a:schemeClr val="tx1"/>
                          </a:solidFill>
                          <a:latin typeface="Times New Roman" pitchFamily="18" charset="0"/>
                          <a:cs typeface="Times New Roman" pitchFamily="18" charset="0"/>
                        </a:rPr>
                        <a:t>223 545,8</a:t>
                      </a:r>
                      <a:endParaRPr lang="ru-RU" sz="1200" b="1"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b="1" dirty="0" smtClean="0">
                          <a:solidFill>
                            <a:schemeClr val="tx1"/>
                          </a:solidFill>
                          <a:latin typeface="Times New Roman" pitchFamily="18" charset="0"/>
                          <a:cs typeface="Times New Roman" pitchFamily="18" charset="0"/>
                        </a:rPr>
                        <a:t>223 869,3</a:t>
                      </a:r>
                      <a:endParaRPr lang="ru-RU" sz="1200" b="1"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b="1" dirty="0" smtClean="0">
                          <a:solidFill>
                            <a:schemeClr val="tx1"/>
                          </a:solidFill>
                          <a:latin typeface="Times New Roman" pitchFamily="18" charset="0"/>
                          <a:cs typeface="Times New Roman" pitchFamily="18" charset="0"/>
                        </a:rPr>
                        <a:t>269 454,6</a:t>
                      </a:r>
                      <a:endParaRPr lang="ru-RU" sz="1200" b="1"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b="1" dirty="0" smtClean="0">
                          <a:solidFill>
                            <a:schemeClr val="tx1"/>
                          </a:solidFill>
                          <a:latin typeface="Times New Roman" pitchFamily="18" charset="0"/>
                          <a:cs typeface="Times New Roman" pitchFamily="18" charset="0"/>
                        </a:rPr>
                        <a:t>346 235,0</a:t>
                      </a:r>
                      <a:endParaRPr lang="ru-RU" sz="1200" b="1"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b="1" dirty="0" smtClean="0">
                          <a:solidFill>
                            <a:schemeClr val="tx1"/>
                          </a:solidFill>
                          <a:latin typeface="Times New Roman" pitchFamily="18" charset="0"/>
                          <a:cs typeface="Times New Roman" pitchFamily="18" charset="0"/>
                        </a:rPr>
                        <a:t>2 390,1</a:t>
                      </a:r>
                      <a:endParaRPr lang="ru-RU" sz="1200" b="1" dirty="0">
                        <a:solidFill>
                          <a:schemeClr val="tx1"/>
                        </a:solidFill>
                        <a:latin typeface="Times New Roman" pitchFamily="18" charset="0"/>
                        <a:cs typeface="Times New Roman" pitchFamily="18" charset="0"/>
                      </a:endParaRPr>
                    </a:p>
                  </a:txBody>
                  <a:tcPr>
                    <a:solidFill>
                      <a:srgbClr val="FFC000"/>
                    </a:solidFill>
                  </a:tcPr>
                </a:tc>
                <a:tc>
                  <a:txBody>
                    <a:bodyPr/>
                    <a:lstStyle/>
                    <a:p>
                      <a:pPr algn="ctr"/>
                      <a:r>
                        <a:rPr lang="ru-RU" sz="1200" b="1" dirty="0" smtClean="0">
                          <a:solidFill>
                            <a:schemeClr val="tx1"/>
                          </a:solidFill>
                          <a:latin typeface="Times New Roman" pitchFamily="18" charset="0"/>
                          <a:cs typeface="Times New Roman" pitchFamily="18" charset="0"/>
                        </a:rPr>
                        <a:t>348 625,1</a:t>
                      </a:r>
                      <a:endParaRPr lang="ru-RU" sz="1200" b="1" dirty="0">
                        <a:solidFill>
                          <a:schemeClr val="tx1"/>
                        </a:solidFill>
                        <a:latin typeface="Times New Roman" pitchFamily="18" charset="0"/>
                        <a:cs typeface="Times New Roman" pitchFamily="18" charset="0"/>
                      </a:endParaRPr>
                    </a:p>
                  </a:txBody>
                  <a:tcPr>
                    <a:solidFill>
                      <a:srgbClr val="92D050"/>
                    </a:solidFill>
                  </a:tcPr>
                </a:tc>
              </a:tr>
              <a:tr h="8465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i="0" u="none" strike="noStrike" dirty="0" err="1" smtClean="0">
                          <a:solidFill>
                            <a:srgbClr val="000000"/>
                          </a:solidFill>
                          <a:latin typeface="Times New Roman" pitchFamily="18" charset="0"/>
                          <a:cs typeface="Times New Roman" pitchFamily="18" charset="0"/>
                        </a:rPr>
                        <a:t>Профицит</a:t>
                      </a:r>
                      <a:r>
                        <a:rPr lang="ru-RU" sz="1200" b="1" i="0" u="none" strike="noStrike" dirty="0" smtClean="0">
                          <a:solidFill>
                            <a:srgbClr val="000000"/>
                          </a:solidFill>
                          <a:latin typeface="Times New Roman" pitchFamily="18" charset="0"/>
                          <a:cs typeface="Times New Roman" pitchFamily="18" charset="0"/>
                        </a:rPr>
                        <a:t> / Дефицит (+,-)</a:t>
                      </a:r>
                    </a:p>
                    <a:p>
                      <a:pPr algn="ctr"/>
                      <a:endParaRPr lang="ru-RU" sz="1200" dirty="0">
                        <a:latin typeface="Times New Roman" pitchFamily="18" charset="0"/>
                        <a:cs typeface="Times New Roman" pitchFamily="18" charset="0"/>
                      </a:endParaRPr>
                    </a:p>
                  </a:txBody>
                  <a:tcPr>
                    <a:solidFill>
                      <a:schemeClr val="accent4"/>
                    </a:solidFill>
                  </a:tcPr>
                </a:tc>
                <a:tc>
                  <a:txBody>
                    <a:bodyPr/>
                    <a:lstStyle/>
                    <a:p>
                      <a:pPr algn="ctr"/>
                      <a:r>
                        <a:rPr lang="ru-RU" sz="1200" dirty="0" smtClean="0">
                          <a:latin typeface="Times New Roman" pitchFamily="18" charset="0"/>
                          <a:cs typeface="Times New Roman" pitchFamily="18" charset="0"/>
                        </a:rPr>
                        <a:t>58 586,0</a:t>
                      </a:r>
                      <a:endParaRPr lang="ru-RU" sz="1200" dirty="0">
                        <a:latin typeface="Times New Roman" pitchFamily="18" charset="0"/>
                        <a:cs typeface="Times New Roman" pitchFamily="18" charset="0"/>
                      </a:endParaRPr>
                    </a:p>
                  </a:txBody>
                  <a:tcPr>
                    <a:solidFill>
                      <a:schemeClr val="accent4"/>
                    </a:solidFill>
                  </a:tcPr>
                </a:tc>
                <a:tc>
                  <a:txBody>
                    <a:bodyPr/>
                    <a:lstStyle/>
                    <a:p>
                      <a:pPr algn="ctr"/>
                      <a:r>
                        <a:rPr lang="ru-RU" sz="1200" dirty="0" smtClean="0">
                          <a:latin typeface="Times New Roman" pitchFamily="18" charset="0"/>
                          <a:cs typeface="Times New Roman" pitchFamily="18" charset="0"/>
                        </a:rPr>
                        <a:t>- 86,2</a:t>
                      </a:r>
                      <a:endParaRPr lang="ru-RU" sz="1200" dirty="0">
                        <a:latin typeface="Times New Roman" pitchFamily="18" charset="0"/>
                        <a:cs typeface="Times New Roman" pitchFamily="18" charset="0"/>
                      </a:endParaRPr>
                    </a:p>
                  </a:txBody>
                  <a:tcPr>
                    <a:solidFill>
                      <a:schemeClr val="accent4"/>
                    </a:solidFill>
                  </a:tcPr>
                </a:tc>
                <a:tc>
                  <a:txBody>
                    <a:bodyPr/>
                    <a:lstStyle/>
                    <a:p>
                      <a:pPr algn="ctr"/>
                      <a:r>
                        <a:rPr lang="ru-RU" sz="1200" dirty="0" smtClean="0">
                          <a:solidFill>
                            <a:schemeClr val="tx1"/>
                          </a:solidFill>
                          <a:latin typeface="Times New Roman" pitchFamily="18" charset="0"/>
                          <a:cs typeface="Times New Roman" pitchFamily="18" charset="0"/>
                        </a:rPr>
                        <a:t>0,0</a:t>
                      </a:r>
                      <a:endParaRPr lang="ru-RU" sz="1200"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- 208,2</a:t>
                      </a:r>
                      <a:endParaRPr lang="ru-RU" sz="1200"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- 208,2</a:t>
                      </a:r>
                      <a:endParaRPr lang="ru-RU" sz="1200"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- 428,2</a:t>
                      </a:r>
                      <a:endParaRPr lang="ru-RU" sz="1200"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a:txBody>
                  <a:tcPr>
                    <a:solidFill>
                      <a:srgbClr val="FFC000"/>
                    </a:solidFill>
                  </a:tcPr>
                </a:tc>
                <a:tc>
                  <a:txBody>
                    <a:bodyPr/>
                    <a:lstStyle/>
                    <a:p>
                      <a:pPr algn="ctr"/>
                      <a:r>
                        <a:rPr lang="ru-RU" sz="1200" dirty="0" smtClean="0">
                          <a:solidFill>
                            <a:schemeClr val="tx1"/>
                          </a:solidFill>
                          <a:latin typeface="Times New Roman" pitchFamily="18" charset="0"/>
                          <a:cs typeface="Times New Roman" pitchFamily="18" charset="0"/>
                        </a:rPr>
                        <a:t>- 428,2</a:t>
                      </a:r>
                      <a:endParaRPr lang="ru-RU" sz="1200" dirty="0">
                        <a:solidFill>
                          <a:schemeClr val="tx1"/>
                        </a:solidFill>
                        <a:latin typeface="Times New Roman" pitchFamily="18" charset="0"/>
                        <a:cs typeface="Times New Roman" pitchFamily="18" charset="0"/>
                      </a:endParaRPr>
                    </a:p>
                  </a:txBody>
                  <a:tcPr>
                    <a:solidFill>
                      <a:srgbClr val="92D050"/>
                    </a:solidFill>
                  </a:tcPr>
                </a:tc>
              </a:tr>
              <a:tr h="960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i="0" u="none" strike="noStrike" dirty="0" smtClean="0">
                          <a:solidFill>
                            <a:srgbClr val="000000"/>
                          </a:solidFill>
                          <a:latin typeface="Times New Roman" pitchFamily="18" charset="0"/>
                          <a:cs typeface="Times New Roman" pitchFamily="18" charset="0"/>
                        </a:rPr>
                        <a:t>Верхний предел муниципального долга</a:t>
                      </a:r>
                    </a:p>
                    <a:p>
                      <a:pPr algn="ctr"/>
                      <a:endParaRPr lang="ru-RU" sz="1200" dirty="0">
                        <a:latin typeface="Times New Roman" pitchFamily="18" charset="0"/>
                        <a:cs typeface="Times New Roman" pitchFamily="18" charset="0"/>
                      </a:endParaRPr>
                    </a:p>
                  </a:txBody>
                  <a:tcPr>
                    <a:solidFill>
                      <a:schemeClr val="accent5">
                        <a:lumMod val="40000"/>
                        <a:lumOff val="60000"/>
                      </a:schemeClr>
                    </a:solidFill>
                  </a:tcPr>
                </a:tc>
                <a:tc>
                  <a:txBody>
                    <a:bodyPr/>
                    <a:lstStyle/>
                    <a:p>
                      <a:pPr algn="ctr"/>
                      <a:r>
                        <a:rPr lang="ru-RU" sz="1200" dirty="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solidFill>
                      <a:schemeClr val="accent5">
                        <a:lumMod val="40000"/>
                        <a:lumOff val="60000"/>
                      </a:schemeClr>
                    </a:solidFill>
                  </a:tcPr>
                </a:tc>
                <a:tc>
                  <a:txBody>
                    <a:bodyPr/>
                    <a:lstStyle/>
                    <a:p>
                      <a:pPr algn="ctr"/>
                      <a:r>
                        <a:rPr lang="ru-RU" sz="1200" dirty="0" smtClean="0">
                          <a:latin typeface="Times New Roman" pitchFamily="18" charset="0"/>
                          <a:cs typeface="Times New Roman" pitchFamily="18" charset="0"/>
                        </a:rPr>
                        <a:t>0,0</a:t>
                      </a:r>
                      <a:endParaRPr lang="ru-RU" sz="1200" dirty="0">
                        <a:latin typeface="Times New Roman" pitchFamily="18" charset="0"/>
                        <a:cs typeface="Times New Roman" pitchFamily="18" charset="0"/>
                      </a:endParaRPr>
                    </a:p>
                  </a:txBody>
                  <a:tcPr>
                    <a:solidFill>
                      <a:schemeClr val="accent5">
                        <a:lumMod val="40000"/>
                        <a:lumOff val="60000"/>
                      </a:schemeClr>
                    </a:solidFill>
                  </a:tcPr>
                </a:tc>
                <a:tc>
                  <a:txBody>
                    <a:bodyPr/>
                    <a:lstStyle/>
                    <a:p>
                      <a:pPr algn="ctr"/>
                      <a:r>
                        <a:rPr lang="ru-RU" sz="1200" dirty="0" smtClean="0">
                          <a:solidFill>
                            <a:schemeClr val="tx1"/>
                          </a:solidFill>
                          <a:latin typeface="Times New Roman" pitchFamily="18" charset="0"/>
                          <a:cs typeface="Times New Roman" pitchFamily="18" charset="0"/>
                        </a:rPr>
                        <a:t>0,0</a:t>
                      </a:r>
                      <a:endParaRPr lang="ru-RU" sz="1200"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0,0</a:t>
                      </a:r>
                      <a:endParaRPr lang="ru-RU" sz="1200"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a:txBody>
                  <a:tcPr>
                    <a:solidFill>
                      <a:srgbClr val="92D050"/>
                    </a:solidFill>
                  </a:tcPr>
                </a:tc>
                <a:tc>
                  <a:txBody>
                    <a:bodyPr/>
                    <a:lstStyle/>
                    <a:p>
                      <a:pPr algn="ct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a:txBody>
                  <a:tcPr>
                    <a:solidFill>
                      <a:srgbClr val="FFC000"/>
                    </a:solidFill>
                  </a:tcPr>
                </a:tc>
                <a:tc>
                  <a:txBody>
                    <a:bodyPr/>
                    <a:lstStyle/>
                    <a:p>
                      <a:pPr algn="ct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a:txBody>
                  <a:tcPr>
                    <a:solidFill>
                      <a:srgbClr val="92D050"/>
                    </a:solidFill>
                  </a:tcPr>
                </a:tc>
              </a:tr>
            </a:tbl>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Герб МО ТСС"/>
          <p:cNvPicPr>
            <a:picLocks noChangeAspect="1" noChangeArrowheads="1"/>
          </p:cNvPicPr>
          <p:nvPr/>
        </p:nvPicPr>
        <p:blipFill>
          <a:blip r:embed="rId3" cstate="print"/>
          <a:srcRect/>
          <a:stretch>
            <a:fillRect/>
          </a:stretch>
        </p:blipFill>
        <p:spPr bwMode="auto">
          <a:xfrm>
            <a:off x="395536" y="260648"/>
            <a:ext cx="648072" cy="792088"/>
          </a:xfrm>
          <a:prstGeom prst="rect">
            <a:avLst/>
          </a:prstGeom>
          <a:noFill/>
          <a:ln w="9525">
            <a:noFill/>
            <a:miter lim="800000"/>
            <a:headEnd/>
            <a:tailEnd/>
          </a:ln>
        </p:spPr>
      </p:pic>
      <p:sp>
        <p:nvSpPr>
          <p:cNvPr id="1027" name="Rectangle 3"/>
          <p:cNvSpPr>
            <a:spLocks noChangeArrowheads="1"/>
          </p:cNvSpPr>
          <p:nvPr/>
        </p:nvSpPr>
        <p:spPr bwMode="auto">
          <a:xfrm>
            <a:off x="1259632" y="264326"/>
            <a:ext cx="763284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lang="ru-RU" sz="1400" b="1" dirty="0" smtClean="0">
                <a:latin typeface="Times New Roman" pitchFamily="18" charset="0"/>
                <a:ea typeface="Times New Roman" pitchFamily="18" charset="0"/>
                <a:cs typeface="Times New Roman" pitchFamily="18" charset="0"/>
              </a:rPr>
              <a:t>АДМИНИСТРАЦИЯ СЕЛЬСКОГО ПОСЕЛЕНИЯ</a:t>
            </a:r>
            <a:r>
              <a:rPr lang="ru-RU" sz="1400" dirty="0" smtClean="0">
                <a:latin typeface="Times New Roman" pitchFamily="18" charset="0"/>
                <a:cs typeface="Times New Roman" pitchFamily="18" charset="0"/>
              </a:rPr>
              <a:t>  </a:t>
            </a:r>
            <a:r>
              <a:rPr lang="ru-RU" sz="1400" b="1" dirty="0" smtClean="0">
                <a:latin typeface="Times New Roman" pitchFamily="18" charset="0"/>
                <a:ea typeface="Times New Roman" pitchFamily="18" charset="0"/>
                <a:cs typeface="Times New Roman" pitchFamily="18" charset="0"/>
              </a:rPr>
              <a:t>«ТЕЛЬВИСОЧНЫЙ СЕЛЬСОВЕТ» ЗАПОЛЯРНОГО РАЙОНА НЕНЕЦКОГО АВТОНОМНОГО ОКРУГА</a:t>
            </a:r>
            <a:endParaRPr lang="ru-RU" sz="1400" dirty="0" smtClean="0">
              <a:latin typeface="Times New Roman" pitchFamily="18" charset="0"/>
              <a:cs typeface="Times New Roman" pitchFamily="18" charset="0"/>
            </a:endParaRPr>
          </a:p>
        </p:txBody>
      </p:sp>
      <p:sp>
        <p:nvSpPr>
          <p:cNvPr id="8" name="Заголовок 7"/>
          <p:cNvSpPr>
            <a:spLocks noGrp="1"/>
          </p:cNvSpPr>
          <p:nvPr>
            <p:ph type="title"/>
          </p:nvPr>
        </p:nvSpPr>
        <p:spPr>
          <a:xfrm>
            <a:off x="467544" y="620688"/>
            <a:ext cx="8305800" cy="720080"/>
          </a:xfrm>
        </p:spPr>
        <p:txBody>
          <a:bodyPr>
            <a:normAutofit/>
          </a:bodyPr>
          <a:lstStyle/>
          <a:p>
            <a:pPr algn="ctr"/>
            <a:r>
              <a:rPr lang="ru-RU" sz="2000" dirty="0" smtClean="0"/>
              <a:t>Изменения по доходам на </a:t>
            </a:r>
            <a:r>
              <a:rPr lang="ru-RU" sz="2000" dirty="0" smtClean="0"/>
              <a:t>сентябрь</a:t>
            </a:r>
            <a:r>
              <a:rPr lang="ru-RU" sz="2000" dirty="0" smtClean="0"/>
              <a:t> </a:t>
            </a:r>
            <a:r>
              <a:rPr lang="ru-RU" sz="2000" dirty="0" smtClean="0"/>
              <a:t>2025 года</a:t>
            </a:r>
            <a:endParaRPr lang="ru-RU" sz="2000" dirty="0"/>
          </a:p>
        </p:txBody>
      </p:sp>
      <p:sp>
        <p:nvSpPr>
          <p:cNvPr id="7" name="Прямоугольник 6"/>
          <p:cNvSpPr/>
          <p:nvPr/>
        </p:nvSpPr>
        <p:spPr>
          <a:xfrm>
            <a:off x="0" y="1412776"/>
            <a:ext cx="9144000" cy="3785652"/>
          </a:xfrm>
          <a:prstGeom prst="rect">
            <a:avLst/>
          </a:prstGeom>
        </p:spPr>
        <p:txBody>
          <a:bodyPr wrap="square">
            <a:spAutoFit/>
          </a:bodyPr>
          <a:lstStyle/>
          <a:p>
            <a:pPr algn="ctr"/>
            <a:r>
              <a:rPr lang="ru-RU" sz="1600" dirty="0" smtClean="0">
                <a:latin typeface="Times New Roman" pitchFamily="18" charset="0"/>
                <a:cs typeface="Times New Roman" pitchFamily="18" charset="0"/>
              </a:rPr>
              <a:t>Вносятся изменения по доходам в сумме </a:t>
            </a:r>
            <a:r>
              <a:rPr lang="ru-RU" sz="1600" dirty="0" smtClean="0">
                <a:latin typeface="Times New Roman" pitchFamily="18" charset="0"/>
                <a:cs typeface="Times New Roman" pitchFamily="18" charset="0"/>
              </a:rPr>
              <a:t>2 390,6</a:t>
            </a:r>
            <a:r>
              <a:rPr lang="ru-RU" sz="1600" dirty="0" smtClean="0">
                <a:latin typeface="Times New Roman" pitchFamily="18" charset="0"/>
                <a:cs typeface="Times New Roman" pitchFamily="18" charset="0"/>
              </a:rPr>
              <a:t>тыс</a:t>
            </a:r>
            <a:r>
              <a:rPr lang="ru-RU" sz="1600" dirty="0" smtClean="0">
                <a:latin typeface="Times New Roman" pitchFamily="18" charset="0"/>
                <a:cs typeface="Times New Roman" pitchFamily="18" charset="0"/>
              </a:rPr>
              <a:t>. руб.в том числе:</a:t>
            </a:r>
          </a:p>
          <a:p>
            <a:pPr marL="914400" lvl="1" indent="-457200">
              <a:buFontTx/>
              <a:buAutoNum type="arabicPeriod"/>
            </a:pPr>
            <a:endParaRPr lang="ru-RU" sz="1600" dirty="0" smtClean="0">
              <a:latin typeface="Times New Roman" pitchFamily="18" charset="0"/>
              <a:cs typeface="Times New Roman" pitchFamily="18" charset="0"/>
            </a:endParaRPr>
          </a:p>
          <a:p>
            <a:pPr marL="228600" indent="-228600">
              <a:buAutoNum type="arabicPeriod"/>
            </a:pP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2,2 тыс. руб. Увеличиваются доходы   на осуществление первичного воинского учета (Распоряжение департамента финансов и экономики и НАО от 09.07.2025 № 140-оз "О внесении изменений в бюджетную роспись окружного бюджета". Уведомление об изменении бюджетных ассигнований бюджетной росписи от 11.07.202. Уведомление об изменении показателей кассового плана на 2025 год. Исх. от 23.07.2025. на оплату труда и страховые взносы</a:t>
            </a:r>
            <a:r>
              <a:rPr lang="ru-RU" sz="1200" dirty="0" smtClean="0">
                <a:latin typeface="Times New Roman" pitchFamily="18" charset="0"/>
                <a:cs typeface="Times New Roman" pitchFamily="18" charset="0"/>
              </a:rPr>
              <a:t>.</a:t>
            </a:r>
          </a:p>
          <a:p>
            <a:pPr marL="228600" indent="-228600">
              <a:buAutoNum type="arabicPeriod"/>
            </a:pPr>
            <a:endParaRPr lang="ru-RU" sz="1200"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2. (+) 500,0  тыс. руб. Увеличиваются доходы   Постановление Администрации Ненецкого автономного округа от 17.07.2025 № 97-п "Об утверждении Порядка поощрения муниципальной управленческой команды Сельского поселения «</a:t>
            </a:r>
            <a:r>
              <a:rPr lang="ru-RU" sz="1200" dirty="0" err="1" smtClean="0">
                <a:latin typeface="Times New Roman" pitchFamily="18" charset="0"/>
                <a:cs typeface="Times New Roman" pitchFamily="18" charset="0"/>
              </a:rPr>
              <a:t>Тельвисочный</a:t>
            </a:r>
            <a:r>
              <a:rPr lang="ru-RU" sz="1200" dirty="0" smtClean="0">
                <a:latin typeface="Times New Roman" pitchFamily="18" charset="0"/>
                <a:cs typeface="Times New Roman" pitchFamily="18" charset="0"/>
              </a:rPr>
              <a:t> сельсовет» Заполярного района Ненецкого автономного округа за достижение Ненецким автономным округом показателей эффективности деятельности высших должностных лиц</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Уведомление № 22 от 29.07.2025 по расчетам между бюджетами от Департамента внутренней политики НАО. Постановление Администрации Сельского поселения от 30.07.2025 №</a:t>
            </a:r>
            <a:r>
              <a:rPr lang="ru-RU" sz="1200" dirty="0" smtClean="0">
                <a:latin typeface="Times New Roman" pitchFamily="18" charset="0"/>
                <a:cs typeface="Times New Roman" pitchFamily="18" charset="0"/>
              </a:rPr>
              <a:t>.</a:t>
            </a:r>
          </a:p>
          <a:p>
            <a:endParaRPr lang="ru-RU" sz="1200"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3. (1 887,2) тыс. руб. Увеличиваются доходы  на Предоставление муниципальным образованиям иных межбюджетных трансфертов на возмещение недополученных доходов или финансового возмещения затрат, возникающих при оказании жителям поселения услуг общественных бань. Решение Совета муниципального района «Заполярный район» Ненецкого автономного округа» от 18.09.2025 № 79-р «О внесении изменений в решение Совета муниципального района «Заполярный район» Ненецкого автономного округа» от 19.12.2024 года № 28-р «О районном бюджете на 2025 год и плановый период 2026-2027 годов». </a:t>
            </a:r>
          </a:p>
          <a:p>
            <a:pPr marL="457200" indent="-457200">
              <a:buAutoNum type="arabicPeriod"/>
            </a:pPr>
            <a:endParaRPr lang="ru-RU" sz="16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Герб МО ТСС"/>
          <p:cNvPicPr>
            <a:picLocks noChangeAspect="1" noChangeArrowheads="1"/>
          </p:cNvPicPr>
          <p:nvPr/>
        </p:nvPicPr>
        <p:blipFill>
          <a:blip r:embed="rId2" cstate="print"/>
          <a:srcRect/>
          <a:stretch>
            <a:fillRect/>
          </a:stretch>
        </p:blipFill>
        <p:spPr bwMode="auto">
          <a:xfrm>
            <a:off x="395536" y="260648"/>
            <a:ext cx="648072" cy="792088"/>
          </a:xfrm>
          <a:prstGeom prst="rect">
            <a:avLst/>
          </a:prstGeom>
          <a:noFill/>
          <a:ln w="9525">
            <a:noFill/>
            <a:miter lim="800000"/>
            <a:headEnd/>
            <a:tailEnd/>
          </a:ln>
        </p:spPr>
      </p:pic>
      <p:sp>
        <p:nvSpPr>
          <p:cNvPr id="1027" name="Rectangle 3"/>
          <p:cNvSpPr>
            <a:spLocks noChangeArrowheads="1"/>
          </p:cNvSpPr>
          <p:nvPr/>
        </p:nvSpPr>
        <p:spPr bwMode="auto">
          <a:xfrm>
            <a:off x="1259632" y="336334"/>
            <a:ext cx="763284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lang="ru-RU" sz="1400" b="1" dirty="0" smtClean="0">
                <a:latin typeface="Times New Roman" pitchFamily="18" charset="0"/>
                <a:ea typeface="Times New Roman" pitchFamily="18" charset="0"/>
                <a:cs typeface="Times New Roman" pitchFamily="18" charset="0"/>
              </a:rPr>
              <a:t>АДМИНИСТРАЦИЯ СЕЛЬСКОГО ПОСЕЛЕНИЯ</a:t>
            </a:r>
            <a:r>
              <a:rPr lang="ru-RU" sz="1400" dirty="0" smtClean="0">
                <a:latin typeface="Times New Roman" pitchFamily="18" charset="0"/>
                <a:cs typeface="Times New Roman" pitchFamily="18" charset="0"/>
              </a:rPr>
              <a:t>  </a:t>
            </a:r>
            <a:r>
              <a:rPr lang="ru-RU" sz="1400" b="1" dirty="0" smtClean="0">
                <a:latin typeface="Times New Roman" pitchFamily="18" charset="0"/>
                <a:ea typeface="Times New Roman" pitchFamily="18" charset="0"/>
                <a:cs typeface="Times New Roman" pitchFamily="18" charset="0"/>
              </a:rPr>
              <a:t>«ТЕЛЬВИСОЧНЫЙ СЕЛЬСОВЕТ» ЗАПОЛЯРНОГО РАЙОНА НЕНЕЦКОГО АВТОНОМНОГО ОКРУГА</a:t>
            </a:r>
            <a:endParaRPr lang="ru-RU" sz="1400" dirty="0" smtClean="0">
              <a:latin typeface="Times New Roman" pitchFamily="18" charset="0"/>
              <a:cs typeface="Times New Roman" pitchFamily="18" charset="0"/>
            </a:endParaRPr>
          </a:p>
        </p:txBody>
      </p:sp>
      <p:sp>
        <p:nvSpPr>
          <p:cNvPr id="8" name="Заголовок 7"/>
          <p:cNvSpPr>
            <a:spLocks noGrp="1"/>
          </p:cNvSpPr>
          <p:nvPr>
            <p:ph type="title"/>
          </p:nvPr>
        </p:nvSpPr>
        <p:spPr>
          <a:xfrm>
            <a:off x="467544" y="764704"/>
            <a:ext cx="8305800" cy="360040"/>
          </a:xfrm>
        </p:spPr>
        <p:txBody>
          <a:bodyPr>
            <a:noAutofit/>
          </a:bodyPr>
          <a:lstStyle/>
          <a:p>
            <a:pPr algn="ctr"/>
            <a:r>
              <a:rPr lang="ru-RU" sz="2000" dirty="0" smtClean="0">
                <a:latin typeface="Times New Roman" pitchFamily="18" charset="0"/>
                <a:cs typeface="Times New Roman" pitchFamily="18" charset="0"/>
              </a:rPr>
              <a:t>Изменения по расходам  на  </a:t>
            </a:r>
            <a:r>
              <a:rPr lang="ru-RU" sz="2000" dirty="0" smtClean="0">
                <a:latin typeface="Times New Roman" pitchFamily="18" charset="0"/>
                <a:cs typeface="Times New Roman" pitchFamily="18" charset="0"/>
              </a:rPr>
              <a:t>сентябрь</a:t>
            </a: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2025 года</a:t>
            </a:r>
            <a:endParaRPr lang="ru-RU" sz="2000" dirty="0">
              <a:latin typeface="Times New Roman" pitchFamily="18" charset="0"/>
              <a:cs typeface="Times New Roman" pitchFamily="18" charset="0"/>
            </a:endParaRPr>
          </a:p>
        </p:txBody>
      </p:sp>
      <p:sp>
        <p:nvSpPr>
          <p:cNvPr id="7" name="Прямоугольник 6"/>
          <p:cNvSpPr/>
          <p:nvPr/>
        </p:nvSpPr>
        <p:spPr>
          <a:xfrm>
            <a:off x="107504" y="1124744"/>
            <a:ext cx="8928992" cy="6924973"/>
          </a:xfrm>
          <a:prstGeom prst="rect">
            <a:avLst/>
          </a:prstGeom>
        </p:spPr>
        <p:txBody>
          <a:bodyPr wrap="square">
            <a:spAutoFit/>
          </a:bodyPr>
          <a:lstStyle/>
          <a:p>
            <a:r>
              <a:rPr lang="ru-RU" sz="1200" dirty="0" smtClean="0">
                <a:latin typeface="Times New Roman" pitchFamily="18" charset="0"/>
                <a:cs typeface="Times New Roman" pitchFamily="18" charset="0"/>
              </a:rPr>
              <a:t>Расходы </a:t>
            </a:r>
            <a:r>
              <a:rPr lang="ru-RU" sz="1200" dirty="0" smtClean="0">
                <a:latin typeface="Times New Roman" pitchFamily="18" charset="0"/>
                <a:cs typeface="Times New Roman" pitchFamily="18" charset="0"/>
              </a:rPr>
              <a:t>на 2025 год в целом увеличиваются в сумме на 2 390,1 тыс. руб. и составят сумму 348 625,1 тыс. руб. в том числе:</a:t>
            </a:r>
          </a:p>
          <a:p>
            <a:r>
              <a:rPr lang="ru-RU" sz="1200" dirty="0" smtClean="0">
                <a:latin typeface="Times New Roman" pitchFamily="18" charset="0"/>
                <a:cs typeface="Times New Roman" pitchFamily="18" charset="0"/>
              </a:rPr>
              <a:t>1. (+) 500,0 тыс. руб. по подразделу 0102 увеличиваются расходы на выплату поощрения (с учетом страховых взносов), согласно   Постановление Администрации Ненецкого автономного округа от 17.07.2025 № 97-п "Об утверждении Порядка поощрения муниципальной управленческой команды Сельского поселения «</a:t>
            </a:r>
            <a:r>
              <a:rPr lang="ru-RU" sz="1200" dirty="0" err="1" smtClean="0">
                <a:latin typeface="Times New Roman" pitchFamily="18" charset="0"/>
                <a:cs typeface="Times New Roman" pitchFamily="18" charset="0"/>
              </a:rPr>
              <a:t>Тельвисочный</a:t>
            </a:r>
            <a:r>
              <a:rPr lang="ru-RU" sz="1200" dirty="0" smtClean="0">
                <a:latin typeface="Times New Roman" pitchFamily="18" charset="0"/>
                <a:cs typeface="Times New Roman" pitchFamily="18" charset="0"/>
              </a:rPr>
              <a:t> сельсовет» Заполярного района Ненецкого автономного округа за достижение Ненецким автономным округом показателей эффективности деятельности высших должностных лиц".</a:t>
            </a:r>
          </a:p>
          <a:p>
            <a:r>
              <a:rPr lang="ru-RU" sz="1200" dirty="0" smtClean="0">
                <a:latin typeface="Times New Roman" pitchFamily="18" charset="0"/>
                <a:cs typeface="Times New Roman" pitchFamily="18" charset="0"/>
              </a:rPr>
              <a:t>2. (+) 2,2 тыс. руб. увеличиваются расходы по подразделу 0203 на осуществление первичного воинского учета в сумме 2,2 тыс. руб.(оплата труда + страховые взносы). (Распоряжение департамента финансов и экономики и НАО от 09.07.2025 № 140-оз "О внесении изменений в бюджетную роспись окружного бюджета". Уведомление об изменении бюджетных ассигнований бюджетной росписи от 11.07.202. Уведомление об изменении показателей кассового плана на 2025 год. Исх. от 23.07.2025. на оплату труда и страховые взносы.</a:t>
            </a:r>
          </a:p>
          <a:p>
            <a:r>
              <a:rPr lang="ru-RU" sz="1200" dirty="0" smtClean="0">
                <a:latin typeface="Times New Roman" pitchFamily="18" charset="0"/>
                <a:cs typeface="Times New Roman" pitchFamily="18" charset="0"/>
              </a:rPr>
              <a:t>3. (+) 1 887,9 тыс. руб. увеличиваются расходы по подразделу 0502 на предоставление  муниципальным  образованиям иных межбюджетных трансфертов  на возмещение недополученных доходов или финансового возмещение затрат, возникающих при оказании жителям поселения услуг общественных бань. Решение Совета муниципального района «Заполярный район» Ненецкого автономного округа» от 18.09.2025 № 79-р «О внесении изменений в решение Совета муниципального района «Заполярный район» Ненецкого автономного округа» от 19.12.2024 № 28-р «О районном бюджете на 2025 год и плановый период 2026-2027 годов»</a:t>
            </a:r>
          </a:p>
          <a:p>
            <a:r>
              <a:rPr lang="ru-RU" sz="1200" dirty="0" smtClean="0">
                <a:latin typeface="Times New Roman" pitchFamily="18" charset="0"/>
                <a:cs typeface="Times New Roman" pitchFamily="18" charset="0"/>
              </a:rPr>
              <a:t>4</a:t>
            </a:r>
            <a:r>
              <a:rPr lang="ru-RU" sz="1200" dirty="0" smtClean="0">
                <a:latin typeface="Times New Roman" pitchFamily="18" charset="0"/>
                <a:cs typeface="Times New Roman" pitchFamily="18" charset="0"/>
              </a:rPr>
              <a:t>. (+) 153,3 тыс. руб. увеличиваются расходы в сумме 153,3 тыс. руб. по ЦСР   "Прочие мероприятия по благоустройству" в рамках МП «Благоустройство территории Сельского поселения «</a:t>
            </a:r>
            <a:r>
              <a:rPr lang="ru-RU" sz="1200" dirty="0" err="1" smtClean="0">
                <a:latin typeface="Times New Roman" pitchFamily="18" charset="0"/>
                <a:cs typeface="Times New Roman" pitchFamily="18" charset="0"/>
              </a:rPr>
              <a:t>Тельвисочный</a:t>
            </a:r>
            <a:r>
              <a:rPr lang="ru-RU" sz="1200" dirty="0" smtClean="0">
                <a:latin typeface="Times New Roman" pitchFamily="18" charset="0"/>
                <a:cs typeface="Times New Roman" pitchFamily="18" charset="0"/>
              </a:rPr>
              <a:t> сельсовет» Заполярного района Ненецкого автономного округа на 2025 – 2027 годы" на  приобретение малых архитектурных форм для установки на детских площадках за счет средств местного.	</a:t>
            </a:r>
          </a:p>
          <a:p>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 (+) 0,7 тыс. руб. увеличиваются расходы в сумме 0,7 тыс. руб. по ЦСР   "Озеленение" в рамках МП «Благоустройство территории Сельского поселения «</a:t>
            </a:r>
            <a:r>
              <a:rPr lang="ru-RU" sz="1200" dirty="0" err="1" smtClean="0">
                <a:latin typeface="Times New Roman" pitchFamily="18" charset="0"/>
                <a:cs typeface="Times New Roman" pitchFamily="18" charset="0"/>
              </a:rPr>
              <a:t>Тельвисочный</a:t>
            </a:r>
            <a:r>
              <a:rPr lang="ru-RU" sz="1200" dirty="0" smtClean="0">
                <a:latin typeface="Times New Roman" pitchFamily="18" charset="0"/>
                <a:cs typeface="Times New Roman" pitchFamily="18" charset="0"/>
              </a:rPr>
              <a:t> сельсовет» Заполярного района Ненецкого автономного округа на 2025 – 2027 годы" на приобретение кустарников для благоустройства мест общего пользования.	</a:t>
            </a:r>
          </a:p>
          <a:p>
            <a:r>
              <a:rPr lang="ru-RU" sz="1200" dirty="0" smtClean="0">
                <a:latin typeface="Times New Roman" pitchFamily="18" charset="0"/>
                <a:cs typeface="Times New Roman" pitchFamily="18" charset="0"/>
              </a:rPr>
              <a:t>6</a:t>
            </a:r>
            <a:r>
              <a:rPr lang="ru-RU" sz="1200" dirty="0" smtClean="0">
                <a:latin typeface="Times New Roman" pitchFamily="18" charset="0"/>
                <a:cs typeface="Times New Roman" pitchFamily="18" charset="0"/>
              </a:rPr>
              <a:t>. (-)	154,0 тыс. руб. уменьшаются расходы, запланированные по другим </a:t>
            </a:r>
            <a:r>
              <a:rPr lang="ru-RU" sz="1200" dirty="0" err="1" smtClean="0">
                <a:latin typeface="Times New Roman" pitchFamily="18" charset="0"/>
                <a:cs typeface="Times New Roman" pitchFamily="18" charset="0"/>
              </a:rPr>
              <a:t>непрограммным</a:t>
            </a:r>
            <a:r>
              <a:rPr lang="ru-RU" sz="1200" dirty="0" smtClean="0">
                <a:latin typeface="Times New Roman" pitchFamily="18" charset="0"/>
                <a:cs typeface="Times New Roman" pitchFamily="18" charset="0"/>
              </a:rPr>
              <a:t> расходам  и перераспределяются на расходы в рамках МП «Благоустройство территории Сельского поселения «</a:t>
            </a:r>
            <a:r>
              <a:rPr lang="ru-RU" sz="1200" dirty="0" err="1" smtClean="0">
                <a:latin typeface="Times New Roman" pitchFamily="18" charset="0"/>
                <a:cs typeface="Times New Roman" pitchFamily="18" charset="0"/>
              </a:rPr>
              <a:t>Тельвисочный</a:t>
            </a:r>
            <a:r>
              <a:rPr lang="ru-RU" sz="1200" dirty="0" smtClean="0">
                <a:latin typeface="Times New Roman" pitchFamily="18" charset="0"/>
                <a:cs typeface="Times New Roman" pitchFamily="18" charset="0"/>
              </a:rPr>
              <a:t> сельсовет» Заполярного района Ненецкого автономного округа на 2025 – 2027 годы" в сумме 153,3 тыс. руб. на  реализацию «Прочих мероприятий по благоустройству» (приобретение малых архитектурных форм для установки на детских площадках за счет средств местного), в сумме 0,7 тыс. руб. на «Озеленение» на приобретение кустарников для благоустройства мест общего пользования.</a:t>
            </a: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sz="1600" i="1" dirty="0" smtClean="0">
              <a:latin typeface="Times New Roman" pitchFamily="18" charset="0"/>
              <a:cs typeface="Times New Roman" pitchFamily="18" charset="0"/>
            </a:endParaRPr>
          </a:p>
          <a:p>
            <a:pPr>
              <a:lnSpc>
                <a:spcPct val="150000"/>
              </a:lnSpc>
            </a:pPr>
            <a:r>
              <a:rPr lang="ru-RU" sz="1600" dirty="0" smtClean="0">
                <a:latin typeface="Times New Roman" pitchFamily="18" charset="0"/>
                <a:cs typeface="Times New Roman" pitchFamily="18" charset="0"/>
              </a:rPr>
              <a:t> </a:t>
            </a:r>
            <a:endParaRPr lang="ru-RU" sz="1600" i="1" u="sng" dirty="0" smtClean="0">
              <a:latin typeface="Times New Roman" pitchFamily="18" charset="0"/>
              <a:cs typeface="Times New Roman" pitchFamily="18" charset="0"/>
            </a:endParaRPr>
          </a:p>
          <a:p>
            <a:endParaRPr lang="ru-RU" sz="1400" dirty="0" smtClean="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Герб МО ТСС"/>
          <p:cNvPicPr>
            <a:picLocks noChangeAspect="1" noChangeArrowheads="1"/>
          </p:cNvPicPr>
          <p:nvPr/>
        </p:nvPicPr>
        <p:blipFill>
          <a:blip r:embed="rId2" cstate="print"/>
          <a:srcRect/>
          <a:stretch>
            <a:fillRect/>
          </a:stretch>
        </p:blipFill>
        <p:spPr bwMode="auto">
          <a:xfrm>
            <a:off x="395536" y="260648"/>
            <a:ext cx="648072" cy="792088"/>
          </a:xfrm>
          <a:prstGeom prst="rect">
            <a:avLst/>
          </a:prstGeom>
          <a:noFill/>
          <a:ln w="9525">
            <a:noFill/>
            <a:miter lim="800000"/>
            <a:headEnd/>
            <a:tailEnd/>
          </a:ln>
        </p:spPr>
      </p:pic>
      <p:sp>
        <p:nvSpPr>
          <p:cNvPr id="4" name="Прямоугольник 3"/>
          <p:cNvSpPr/>
          <p:nvPr/>
        </p:nvSpPr>
        <p:spPr>
          <a:xfrm>
            <a:off x="1043608" y="0"/>
            <a:ext cx="8100392" cy="492443"/>
          </a:xfrm>
          <a:prstGeom prst="rect">
            <a:avLst/>
          </a:prstGeom>
        </p:spPr>
        <p:txBody>
          <a:bodyPr wrap="square">
            <a:spAutoFit/>
          </a:bodyPr>
          <a:lstStyle/>
          <a:p>
            <a:pPr lvl="0" algn="ctr" fontAlgn="base">
              <a:spcBef>
                <a:spcPct val="0"/>
              </a:spcBef>
              <a:spcAft>
                <a:spcPct val="0"/>
              </a:spcAft>
            </a:pPr>
            <a:r>
              <a:rPr lang="ru-RU" sz="1300" b="1" dirty="0" smtClean="0">
                <a:latin typeface="Times New Roman" pitchFamily="18" charset="0"/>
                <a:ea typeface="Times New Roman" pitchFamily="18" charset="0"/>
                <a:cs typeface="Times New Roman" pitchFamily="18" charset="0"/>
              </a:rPr>
              <a:t>АДМИНИСТРАЦИЯ СЕЛЬСКОГО ПОСЕЛЕНИЯ</a:t>
            </a:r>
            <a:r>
              <a:rPr lang="ru-RU" sz="1300" dirty="0" smtClean="0">
                <a:latin typeface="Times New Roman" pitchFamily="18" charset="0"/>
                <a:cs typeface="Times New Roman" pitchFamily="18" charset="0"/>
              </a:rPr>
              <a:t>  </a:t>
            </a:r>
            <a:r>
              <a:rPr lang="ru-RU" sz="1300" b="1" dirty="0" smtClean="0">
                <a:latin typeface="Times New Roman" pitchFamily="18" charset="0"/>
                <a:ea typeface="Times New Roman" pitchFamily="18" charset="0"/>
                <a:cs typeface="Times New Roman" pitchFamily="18" charset="0"/>
              </a:rPr>
              <a:t>«ТЕЛЬВИСОЧНЫЙ СЕЛЬСОВЕТ» </a:t>
            </a:r>
          </a:p>
          <a:p>
            <a:pPr lvl="0" algn="ctr" fontAlgn="base">
              <a:spcBef>
                <a:spcPct val="0"/>
              </a:spcBef>
              <a:spcAft>
                <a:spcPct val="0"/>
              </a:spcAft>
            </a:pPr>
            <a:r>
              <a:rPr lang="ru-RU" sz="1300" b="1" dirty="0" smtClean="0">
                <a:latin typeface="Times New Roman" pitchFamily="18" charset="0"/>
                <a:ea typeface="Times New Roman" pitchFamily="18" charset="0"/>
                <a:cs typeface="Times New Roman" pitchFamily="18" charset="0"/>
              </a:rPr>
              <a:t>ЗАПОЛЯРНОГО РАЙОНА НЕНЕЦКОГО АВТОНОМНОГО ОКРУГА</a:t>
            </a:r>
            <a:endParaRPr lang="ru-RU" sz="1300" dirty="0" smtClean="0">
              <a:latin typeface="Times New Roman" pitchFamily="18" charset="0"/>
              <a:cs typeface="Times New Roman" pitchFamily="18" charset="0"/>
            </a:endParaRPr>
          </a:p>
        </p:txBody>
      </p:sp>
      <p:sp>
        <p:nvSpPr>
          <p:cNvPr id="5" name="Прямоугольник 4"/>
          <p:cNvSpPr/>
          <p:nvPr/>
        </p:nvSpPr>
        <p:spPr>
          <a:xfrm>
            <a:off x="179512" y="2204864"/>
            <a:ext cx="8712968" cy="1754326"/>
          </a:xfrm>
          <a:prstGeom prst="rect">
            <a:avLst/>
          </a:prstGeom>
          <a:ln>
            <a:solidFill>
              <a:srgbClr val="7030A0"/>
            </a:solidFill>
          </a:ln>
          <a:effectLst>
            <a:glow rad="228600">
              <a:schemeClr val="accent1">
                <a:satMod val="175000"/>
                <a:alpha val="40000"/>
              </a:schemeClr>
            </a:glow>
          </a:effectLst>
        </p:spPr>
        <p:txBody>
          <a:bodyPr wrap="square">
            <a:spAutoFit/>
          </a:bodyPr>
          <a:lstStyle/>
          <a:p>
            <a:pPr algn="ctr"/>
            <a:r>
              <a:rPr lang="ru-RU" sz="3600" dirty="0" smtClean="0">
                <a:latin typeface="Times New Roman" pitchFamily="18" charset="0"/>
                <a:cs typeface="Times New Roman" pitchFamily="18" charset="0"/>
              </a:rPr>
              <a:t>Муниципальный долг</a:t>
            </a:r>
          </a:p>
          <a:p>
            <a:pPr algn="ctr"/>
            <a:r>
              <a:rPr lang="ru-RU" sz="3600" dirty="0" smtClean="0">
                <a:latin typeface="Times New Roman" pitchFamily="18" charset="0"/>
                <a:cs typeface="Times New Roman" pitchFamily="18" charset="0"/>
              </a:rPr>
              <a:t>не планируется!</a:t>
            </a:r>
            <a:endParaRPr lang="en-US" sz="3600" dirty="0" smtClean="0">
              <a:latin typeface="Times New Roman" pitchFamily="18" charset="0"/>
              <a:cs typeface="Times New Roman" pitchFamily="18" charset="0"/>
            </a:endParaRPr>
          </a:p>
          <a:p>
            <a:pPr algn="ctr"/>
            <a:r>
              <a:rPr lang="ru-RU" sz="3600" dirty="0" smtClean="0">
                <a:latin typeface="Times New Roman" pitchFamily="18" charset="0"/>
                <a:cs typeface="Times New Roman" pitchFamily="18" charset="0"/>
              </a:rPr>
              <a:t> </a:t>
            </a:r>
          </a:p>
        </p:txBody>
      </p:sp>
      <p:sp>
        <p:nvSpPr>
          <p:cNvPr id="2049" name="Rectangle 1"/>
          <p:cNvSpPr>
            <a:spLocks noChangeArrowheads="1"/>
          </p:cNvSpPr>
          <p:nvPr/>
        </p:nvSpPr>
        <p:spPr bwMode="auto">
          <a:xfrm>
            <a:off x="0" y="-56093"/>
            <a:ext cx="277640" cy="56938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Герб МО ТСС"/>
          <p:cNvPicPr>
            <a:picLocks noChangeAspect="1" noChangeArrowheads="1"/>
          </p:cNvPicPr>
          <p:nvPr/>
        </p:nvPicPr>
        <p:blipFill>
          <a:blip r:embed="rId2" cstate="print"/>
          <a:srcRect/>
          <a:stretch>
            <a:fillRect/>
          </a:stretch>
        </p:blipFill>
        <p:spPr bwMode="auto">
          <a:xfrm>
            <a:off x="395536" y="260648"/>
            <a:ext cx="648072" cy="792088"/>
          </a:xfrm>
          <a:prstGeom prst="rect">
            <a:avLst/>
          </a:prstGeom>
          <a:noFill/>
          <a:ln w="9525">
            <a:noFill/>
            <a:miter lim="800000"/>
            <a:headEnd/>
            <a:tailEnd/>
          </a:ln>
        </p:spPr>
      </p:pic>
      <p:sp>
        <p:nvSpPr>
          <p:cNvPr id="4" name="Прямоугольник 3"/>
          <p:cNvSpPr/>
          <p:nvPr/>
        </p:nvSpPr>
        <p:spPr>
          <a:xfrm>
            <a:off x="1043608" y="0"/>
            <a:ext cx="8100392" cy="492443"/>
          </a:xfrm>
          <a:prstGeom prst="rect">
            <a:avLst/>
          </a:prstGeom>
        </p:spPr>
        <p:txBody>
          <a:bodyPr wrap="square">
            <a:spAutoFit/>
          </a:bodyPr>
          <a:lstStyle/>
          <a:p>
            <a:pPr lvl="0" algn="ctr" fontAlgn="base">
              <a:spcBef>
                <a:spcPct val="0"/>
              </a:spcBef>
              <a:spcAft>
                <a:spcPct val="0"/>
              </a:spcAft>
            </a:pPr>
            <a:r>
              <a:rPr lang="ru-RU" sz="1300" b="1" dirty="0" smtClean="0">
                <a:latin typeface="Times New Roman" pitchFamily="18" charset="0"/>
                <a:ea typeface="Times New Roman" pitchFamily="18" charset="0"/>
                <a:cs typeface="Times New Roman" pitchFamily="18" charset="0"/>
              </a:rPr>
              <a:t>АДМИНИСТРАЦИЯ СЕЛЬСКОГО ПОСЕЛЕНИЯ</a:t>
            </a:r>
            <a:r>
              <a:rPr lang="ru-RU" sz="1300" dirty="0" smtClean="0">
                <a:latin typeface="Times New Roman" pitchFamily="18" charset="0"/>
                <a:cs typeface="Times New Roman" pitchFamily="18" charset="0"/>
              </a:rPr>
              <a:t>  </a:t>
            </a:r>
            <a:r>
              <a:rPr lang="ru-RU" sz="1300" b="1" dirty="0" smtClean="0">
                <a:latin typeface="Times New Roman" pitchFamily="18" charset="0"/>
                <a:ea typeface="Times New Roman" pitchFamily="18" charset="0"/>
                <a:cs typeface="Times New Roman" pitchFamily="18" charset="0"/>
              </a:rPr>
              <a:t>«ТЕЛЬВИСОЧНЫЙ СЕЛЬСОВЕТ» </a:t>
            </a:r>
          </a:p>
          <a:p>
            <a:pPr lvl="0" algn="ctr" fontAlgn="base">
              <a:spcBef>
                <a:spcPct val="0"/>
              </a:spcBef>
              <a:spcAft>
                <a:spcPct val="0"/>
              </a:spcAft>
            </a:pPr>
            <a:r>
              <a:rPr lang="ru-RU" sz="1300" b="1" dirty="0" smtClean="0">
                <a:latin typeface="Times New Roman" pitchFamily="18" charset="0"/>
                <a:ea typeface="Times New Roman" pitchFamily="18" charset="0"/>
                <a:cs typeface="Times New Roman" pitchFamily="18" charset="0"/>
              </a:rPr>
              <a:t>ЗАПОЛЯРНОГО РАЙОНА НЕНЕЦКОГО АВТОНОМНОГО ОКРУГА</a:t>
            </a:r>
            <a:endParaRPr lang="ru-RU" sz="1300" dirty="0" smtClean="0">
              <a:latin typeface="Times New Roman" pitchFamily="18" charset="0"/>
              <a:cs typeface="Times New Roman" pitchFamily="18" charset="0"/>
            </a:endParaRPr>
          </a:p>
        </p:txBody>
      </p:sp>
      <p:sp>
        <p:nvSpPr>
          <p:cNvPr id="5" name="Прямоугольник 4"/>
          <p:cNvSpPr/>
          <p:nvPr/>
        </p:nvSpPr>
        <p:spPr>
          <a:xfrm>
            <a:off x="179512" y="2204864"/>
            <a:ext cx="8712968" cy="1938992"/>
          </a:xfrm>
          <a:prstGeom prst="rect">
            <a:avLst/>
          </a:prstGeom>
          <a:ln>
            <a:solidFill>
              <a:srgbClr val="7030A0"/>
            </a:solidFill>
          </a:ln>
          <a:effectLst>
            <a:glow rad="228600">
              <a:schemeClr val="accent1">
                <a:satMod val="175000"/>
                <a:alpha val="40000"/>
              </a:schemeClr>
            </a:glow>
          </a:effectLst>
        </p:spPr>
        <p:txBody>
          <a:bodyPr wrap="square">
            <a:spAutoFit/>
          </a:bodyPr>
          <a:lstStyle/>
          <a:p>
            <a:pPr algn="ctr"/>
            <a:r>
              <a:rPr lang="ru-RU" sz="2000" dirty="0" smtClean="0">
                <a:latin typeface="Times New Roman" pitchFamily="18" charset="0"/>
                <a:cs typeface="Times New Roman" pitchFamily="18" charset="0"/>
              </a:rPr>
              <a:t>Проект Решения </a:t>
            </a:r>
          </a:p>
          <a:p>
            <a:pPr algn="ctr"/>
            <a:r>
              <a:rPr lang="ru-RU" sz="2000" dirty="0" smtClean="0">
                <a:latin typeface="Times New Roman" pitchFamily="18" charset="0"/>
                <a:cs typeface="Times New Roman" pitchFamily="18" charset="0"/>
              </a:rPr>
              <a:t>О внесении  изменений в решение «О местном бюджете на 2025 год»</a:t>
            </a:r>
          </a:p>
          <a:p>
            <a:pPr algn="ctr"/>
            <a:r>
              <a:rPr lang="ru-RU" sz="2000" dirty="0" smtClean="0">
                <a:latin typeface="Times New Roman" pitchFamily="18" charset="0"/>
                <a:cs typeface="Times New Roman" pitchFamily="18" charset="0"/>
              </a:rPr>
              <a:t> размещен на официальном сайте Администрации</a:t>
            </a:r>
          </a:p>
          <a:p>
            <a:pPr algn="ctr"/>
            <a:r>
              <a:rPr lang="ru-RU" sz="2000"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E-mail</a:t>
            </a:r>
            <a:r>
              <a:rPr lang="ru-RU" sz="2000" i="1"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telwiska@mail.ru</a:t>
            </a:r>
            <a:r>
              <a:rPr lang="ru-RU" sz="2000" i="1" dirty="0" smtClean="0">
                <a:latin typeface="Times New Roman" pitchFamily="18" charset="0"/>
                <a:cs typeface="Times New Roman" pitchFamily="18" charset="0"/>
              </a:rPr>
              <a:t>  - Бюджет для граждан –  Презентации по бюджету   или - Решения по бюджету</a:t>
            </a:r>
            <a:endParaRPr lang="en-US" sz="2000" i="1"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 </a:t>
            </a:r>
          </a:p>
        </p:txBody>
      </p:sp>
      <p:sp>
        <p:nvSpPr>
          <p:cNvPr id="8" name="TextBox 7"/>
          <p:cNvSpPr txBox="1"/>
          <p:nvPr/>
        </p:nvSpPr>
        <p:spPr>
          <a:xfrm>
            <a:off x="251521" y="1484784"/>
            <a:ext cx="8568952" cy="338554"/>
          </a:xfrm>
          <a:prstGeom prst="rect">
            <a:avLst/>
          </a:prstGeom>
          <a:solidFill>
            <a:schemeClr val="accent6">
              <a:lumMod val="20000"/>
              <a:lumOff val="80000"/>
            </a:schemeClr>
          </a:solidFill>
          <a:ln>
            <a:solidFill>
              <a:srgbClr val="0070C0"/>
            </a:solidFill>
          </a:ln>
          <a:scene3d>
            <a:camera prst="orthographicFront"/>
            <a:lightRig rig="threePt" dir="t"/>
          </a:scene3d>
          <a:sp3d>
            <a:bevelT prst="convex"/>
          </a:sp3d>
        </p:spPr>
        <p:txBody>
          <a:bodyPr wrap="square" rtlCol="0">
            <a:spAutoFit/>
          </a:bodyPr>
          <a:lstStyle/>
          <a:p>
            <a:r>
              <a:rPr lang="ru-RU" sz="1600" dirty="0" smtClean="0">
                <a:latin typeface="Times New Roman" pitchFamily="18" charset="0"/>
                <a:cs typeface="Times New Roman" pitchFamily="18" charset="0"/>
              </a:rPr>
              <a:t>УЧАСТИЕ ГРАЖДАН В ОБСУЖДЕНИИ ПРОЕКТА МЕСТНОГО БЮДЖЕТА НА 2025  ГОД</a:t>
            </a:r>
            <a:endParaRPr lang="ru-RU" sz="1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3767</TotalTime>
  <Words>537</Words>
  <Application>Microsoft Office PowerPoint</Application>
  <PresentationFormat>Экран (4:3)</PresentationFormat>
  <Paragraphs>127</Paragraphs>
  <Slides>6</Slides>
  <Notes>1</Notes>
  <HiddenSlides>1</HiddenSlides>
  <MMClips>0</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Поток</vt:lpstr>
      <vt:lpstr>Слайд 1</vt:lpstr>
      <vt:lpstr>ОСНОВНЫЕ ХАРАКТЕРИСТИКИ МЕСТНОГО БЮДЖЕТА</vt:lpstr>
      <vt:lpstr>Изменения по доходам на сентябрь 2025 года</vt:lpstr>
      <vt:lpstr>Изменения по расходам  на  сентябрь  2025 года</vt:lpstr>
      <vt:lpstr>Слайд 5</vt:lpstr>
      <vt:lpstr>Слайд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dc:creator>
  <cp:lastModifiedBy>Пользователь</cp:lastModifiedBy>
  <cp:revision>678</cp:revision>
  <dcterms:created xsi:type="dcterms:W3CDTF">2016-06-20T09:05:39Z</dcterms:created>
  <dcterms:modified xsi:type="dcterms:W3CDTF">2025-09-23T09:13:27Z</dcterms:modified>
</cp:coreProperties>
</file>