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8"/>
  </p:notesMasterIdLst>
  <p:sldIdLst>
    <p:sldId id="256" r:id="rId2"/>
    <p:sldId id="293" r:id="rId3"/>
    <p:sldId id="285" r:id="rId4"/>
    <p:sldId id="273" r:id="rId5"/>
    <p:sldId id="317" r:id="rId6"/>
    <p:sldId id="306" r:id="rId7"/>
    <p:sldId id="307" r:id="rId8"/>
    <p:sldId id="308" r:id="rId9"/>
    <p:sldId id="309" r:id="rId10"/>
    <p:sldId id="310" r:id="rId11"/>
    <p:sldId id="311" r:id="rId12"/>
    <p:sldId id="314" r:id="rId13"/>
    <p:sldId id="318" r:id="rId14"/>
    <p:sldId id="315" r:id="rId15"/>
    <p:sldId id="316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&#1056;&#1072;&#1073;&#1086;&#1095;&#1080;&#1081;%20&#1089;&#1090;&#1086;&#1083;\&#1092;&#1086;&#1088;&#1084;&#1099;%20&#1076;&#1083;&#1103;%20&#1089;&#1072;&#1081;&#1090;&#1072;%20&#1073;&#1102;&#1076;&#1078;&#1077;&#1090;%20&#1076;&#1083;&#1103;%20&#1075;&#1088;&#1072;&#1078;&#1076;&#1072;&#1085;\&#1044;&#1080;&#1072;&#1075;&#1088;&#1072;&#1084;&#1084;&#1099;%20&#1076;&#1083;&#1103;%20&#1055;&#1088;&#1077;&#1079;&#1077;&#1085;&#1090;&#1072;&#1094;&#1080;&#1081;\&#1076;&#1080;&#1072;&#1075;&#1088;&#1072;&#1084;&#1084;&#1099;%20&#1073;&#1102;&#1076;&#1078;&#1077;&#1090;%20&#1091;&#1090;&#1086;&#1095;&#1085;&#1077;&#1085;&#1085;&#1099;&#1081;%202015,2016%20&#1087;&#1088;&#1077;&#1082;&#1090;%202017&#1075;%20%20&#1055;&#1088;&#1077;&#1079;&#1077;&#1085;&#1090;&#1072;&#1094;&#1080;&#1103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&#1055;&#1086;&#1083;&#1100;&#1079;&#1086;&#1074;&#1072;&#1090;&#1077;&#1083;&#1100;\Desktop\&#1080;&#1089;&#1087;&#1086;&#1083;&#1085;&#1077;&#1085;&#1080;&#1077;%20&#1073;&#1102;&#1076;&#1078;&#1077;&#1090;&#1072;%201%20&#1082;&#1074;.2017%20&#1075;&#1086;&#1076;&#1072;(&#1055;&#1088;&#1077;&#1079;&#1077;&#1085;&#1090;&#1072;&#1094;&#1080;&#1103;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percentStacked"/>
        <c:gapWidth val="95"/>
        <c:gapDepth val="95"/>
        <c:shape val="box"/>
        <c:axId val="74597120"/>
        <c:axId val="74598656"/>
        <c:axId val="0"/>
      </c:bar3DChart>
      <c:catAx>
        <c:axId val="74597120"/>
        <c:scaling>
          <c:orientation val="minMax"/>
        </c:scaling>
        <c:axPos val="b"/>
        <c:majorTickMark val="none"/>
        <c:tickLblPos val="nextTo"/>
        <c:crossAx val="74598656"/>
        <c:crosses val="autoZero"/>
        <c:auto val="1"/>
        <c:lblAlgn val="ctr"/>
        <c:lblOffset val="100"/>
      </c:catAx>
      <c:valAx>
        <c:axId val="74598656"/>
        <c:scaling>
          <c:orientation val="minMax"/>
        </c:scaling>
        <c:delete val="1"/>
        <c:axPos val="l"/>
        <c:numFmt formatCode="0%" sourceLinked="1"/>
        <c:majorTickMark val="none"/>
        <c:tickLblPos val="none"/>
        <c:crossAx val="7459712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ru-RU" sz="1800" b="1" dirty="0" smtClean="0"/>
              <a:t>Муниципальный долг МО «</a:t>
            </a:r>
            <a:r>
              <a:rPr lang="ru-RU" sz="1800" b="1" dirty="0" err="1" smtClean="0"/>
              <a:t>Тельвисочный</a:t>
            </a:r>
            <a:r>
              <a:rPr lang="ru-RU" sz="1800" b="1" baseline="0" dirty="0" smtClean="0"/>
              <a:t> сельсовет</a:t>
            </a:r>
            <a:r>
              <a:rPr lang="ru-RU" sz="1800" b="1" dirty="0" smtClean="0"/>
              <a:t>» НАО не планируется</a:t>
            </a:r>
            <a:endParaRPr lang="ru-RU" sz="1800" dirty="0"/>
          </a:p>
        </c:rich>
      </c:tx>
      <c:layout/>
    </c:title>
    <c:view3D>
      <c:depthPercent val="100"/>
      <c:rAngAx val="1"/>
    </c:view3D>
    <c:floor>
      <c:spPr>
        <a:noFill/>
        <a:ln w="9525">
          <a:noFill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stacked"/>
        <c:gapWidth val="95"/>
        <c:gapDepth val="95"/>
        <c:shape val="box"/>
        <c:axId val="74622464"/>
        <c:axId val="74624000"/>
        <c:axId val="0"/>
      </c:bar3DChart>
      <c:catAx>
        <c:axId val="74622464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74624000"/>
        <c:crosses val="autoZero"/>
        <c:auto val="1"/>
        <c:lblAlgn val="ctr"/>
        <c:lblOffset val="100"/>
      </c:catAx>
      <c:valAx>
        <c:axId val="74624000"/>
        <c:scaling>
          <c:orientation val="minMax"/>
        </c:scaling>
        <c:delete val="1"/>
        <c:axPos val="l"/>
        <c:numFmt formatCode="0.0" sourceLinked="1"/>
        <c:tickLblPos val="none"/>
        <c:crossAx val="746224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0.27426</cdr:x>
      <cdr:y>0.1427</cdr:y>
    </cdr:from>
    <cdr:to>
      <cdr:x>0.39619</cdr:x>
      <cdr:y>0.33318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056780" y="68505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0.02461</cdr:x>
      <cdr:y>0.0227</cdr:y>
    </cdr:from>
    <cdr:to>
      <cdr:x>0.9656</cdr:x>
      <cdr:y>0.71429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84572" y="102996"/>
          <a:ext cx="7056784" cy="3137364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20000"/>
            <a:lumOff val="80000"/>
          </a:schemeClr>
        </a:solidFill>
        <a:ln xmlns:a="http://schemas.openxmlformats.org/drawingml/2006/main">
          <a:solidFill>
            <a:schemeClr val="accent4">
              <a:lumMod val="75000"/>
            </a:schemeClr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Муниципальный долг на 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01.07.2022 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года</a:t>
          </a:r>
        </a:p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0,0 тыс. руб.</a:t>
          </a:r>
        </a:p>
        <a:p xmlns:a="http://schemas.openxmlformats.org/drawingml/2006/main">
          <a:pPr algn="ctr"/>
          <a:endParaRPr lang="ru-RU" sz="1800" dirty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ctr"/>
          <a:endParaRPr lang="ru-RU" sz="18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0.60073</cdr:x>
      <cdr:y>0.5327</cdr:y>
    </cdr:from>
    <cdr:to>
      <cdr:x>0.72266</cdr:x>
      <cdr:y>0.72317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4505052" y="25572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0.29346</cdr:x>
      <cdr:y>0.53968</cdr:y>
    </cdr:from>
    <cdr:to>
      <cdr:x>0.4154</cdr:x>
      <cdr:y>0.74125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00796" y="244827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0.39909</cdr:x>
      <cdr:y>0.69841</cdr:y>
    </cdr:from>
    <cdr:to>
      <cdr:x>0.60073</cdr:x>
      <cdr:y>0.95238</cdr:y>
    </cdr:to>
    <cdr:sp macro="" textlink="">
      <cdr:nvSpPr>
        <cdr:cNvPr id="20" name="Блок-схема: извлечение 19"/>
        <cdr:cNvSpPr/>
      </cdr:nvSpPr>
      <cdr:spPr>
        <a:xfrm xmlns:a="http://schemas.openxmlformats.org/drawingml/2006/main">
          <a:off x="2992884" y="3168352"/>
          <a:ext cx="1512168" cy="1152128"/>
        </a:xfrm>
        <a:prstGeom xmlns:a="http://schemas.openxmlformats.org/drawingml/2006/main" prst="flowChartExtra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0.20906</cdr:x>
      <cdr:y>0.42857</cdr:y>
    </cdr:from>
    <cdr:to>
      <cdr:x>0.36795</cdr:x>
      <cdr:y>0.66667</cdr:y>
    </cdr:to>
    <cdr:sp macro="" textlink="">
      <cdr:nvSpPr>
        <cdr:cNvPr id="21" name="Блок-схема: дисплей 20"/>
        <cdr:cNvSpPr/>
      </cdr:nvSpPr>
      <cdr:spPr>
        <a:xfrm xmlns:a="http://schemas.openxmlformats.org/drawingml/2006/main">
          <a:off x="1800199" y="1944216"/>
          <a:ext cx="1368153" cy="1080120"/>
        </a:xfrm>
        <a:prstGeom xmlns:a="http://schemas.openxmlformats.org/drawingml/2006/main" prst="flowChartDisplay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Д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0.64391</cdr:x>
      <cdr:y>0.42857</cdr:y>
    </cdr:from>
    <cdr:to>
      <cdr:x>0.80279</cdr:x>
      <cdr:y>0.66667</cdr:y>
    </cdr:to>
    <cdr:sp macro="" textlink="">
      <cdr:nvSpPr>
        <cdr:cNvPr id="22" name="Блок-схема: дисплей 21"/>
        <cdr:cNvSpPr/>
      </cdr:nvSpPr>
      <cdr:spPr>
        <a:xfrm xmlns:a="http://schemas.openxmlformats.org/drawingml/2006/main">
          <a:off x="5544616" y="1944215"/>
          <a:ext cx="1368152" cy="1080135"/>
        </a:xfrm>
        <a:prstGeom xmlns:a="http://schemas.openxmlformats.org/drawingml/2006/main" prst="flowChartDisplay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0.23415</cdr:x>
      <cdr:y>0.69841</cdr:y>
    </cdr:from>
    <cdr:to>
      <cdr:x>0.81952</cdr:x>
      <cdr:y>0.71429</cdr:y>
    </cdr:to>
    <cdr:sp macro="" textlink="">
      <cdr:nvSpPr>
        <cdr:cNvPr id="11" name="Двойная стрелка влево/вправо 10"/>
        <cdr:cNvSpPr/>
      </cdr:nvSpPr>
      <cdr:spPr>
        <a:xfrm xmlns:a="http://schemas.openxmlformats.org/drawingml/2006/main">
          <a:off x="2016224" y="3168352"/>
          <a:ext cx="5040560" cy="72008"/>
        </a:xfrm>
        <a:prstGeom xmlns:a="http://schemas.openxmlformats.org/drawingml/2006/main" prst="leftRigh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0E1BD7-EF76-4C45-B8E4-CB64F811244B}" type="datetimeFigureOut">
              <a:rPr lang="ru-RU" smtClean="0"/>
              <a:pPr/>
              <a:t>06.07.2022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E4B8C-1B4B-49CE-9C40-8CAE90494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E4B8C-1B4B-49CE-9C40-8CAE90494C9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06.07.2022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7768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СЕЛЬСОВЕТ» ЗАПОЛЯРНОГО РАЙОНА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31540" y="1877776"/>
            <a:ext cx="8532948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ГРАЖДАН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/>
              <a:t> ПОСТАНОВЛЕНИЕ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от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06 июля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2022 года №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85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Администрации Сельского поселения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сельсовет» Заполярного района Ненецкого автономного округа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«Об утверждении отчета об исполнении местного бюджета за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полугодие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2022 года»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5517232"/>
            <a:ext cx="3707904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Администрация МО «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сельсовет» НАО</a:t>
            </a: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Тел. 8-818-53-39-202, 227, 140</a:t>
            </a:r>
          </a:p>
          <a:p>
            <a:pPr algn="r">
              <a:lnSpc>
                <a:spcPct val="90000"/>
              </a:lnSpc>
            </a:pP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3284984"/>
            <a:ext cx="9144000" cy="2448272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87624" y="260648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Образование. Социальная политика. Физическая культура и спорт. Исполнение за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 полугодие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9" cy="3501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1066"/>
                <a:gridCol w="954274"/>
                <a:gridCol w="954274"/>
                <a:gridCol w="1289165"/>
                <a:gridCol w="1442610"/>
                <a:gridCol w="1442610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2022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полугодие 2022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от плана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01.07.22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 и оздоровление детей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0707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1003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3 945,0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204,0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643,8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643,7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 descr="DSC043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4365104"/>
            <a:ext cx="4716016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203202176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81128"/>
            <a:ext cx="4427984" cy="2276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Исполнение муниципальных программ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9" cy="4908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3886"/>
                <a:gridCol w="864096"/>
                <a:gridCol w="1008112"/>
                <a:gridCol w="1152128"/>
                <a:gridCol w="1368152"/>
                <a:gridCol w="1187625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2022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полугодие 2022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от плана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01.07.22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"Молодежь Сельского поселения"</a:t>
                      </a:r>
                      <a:r>
                        <a:rPr lang="ru-RU" sz="13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2022 - 2042 годы"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0707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«Развитие и поддержка  муниципального жилищного фонда  Сельского поселения"</a:t>
                      </a:r>
                      <a:r>
                        <a:rPr lang="ru-RU" sz="13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2022 - 2042 годы"</a:t>
                      </a:r>
                    </a:p>
                    <a:p>
                      <a:pPr algn="ctr"/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0501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"Снос домов, признанных в установленном порядке ветхими и/или аварийными и подлежащими сносу или реконструкции, на территории муниципального образования «</a:t>
                      </a:r>
                      <a:r>
                        <a:rPr lang="ru-RU" sz="13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сельсовет» Ненецкого автономного округа на 2021-2023 годы.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0505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836712"/>
            <a:ext cx="802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Межбюджетные трансферты на 01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июля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2022 года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556792"/>
            <a:ext cx="2002471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264,1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2780928"/>
            <a:ext cx="504056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Контрольно-счетная палата  Заполярного района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411760" y="1988840"/>
            <a:ext cx="316835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5537" y="5301208"/>
            <a:ext cx="7776864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На осуществление полномочий внешнего</a:t>
            </a:r>
          </a:p>
          <a:p>
            <a:r>
              <a:rPr lang="ru-RU" dirty="0" smtClean="0"/>
              <a:t>финансового контроля  контрольно – счетного органа</a:t>
            </a:r>
          </a:p>
          <a:p>
            <a:r>
              <a:rPr lang="ru-RU" dirty="0" smtClean="0"/>
              <a:t> Сельского поселения  «</a:t>
            </a:r>
            <a:r>
              <a:rPr lang="ru-RU" dirty="0" err="1" smtClean="0"/>
              <a:t>Тельвисочный</a:t>
            </a:r>
            <a:r>
              <a:rPr lang="ru-RU" dirty="0" smtClean="0"/>
              <a:t> сельсовет ЗР НАО</a:t>
            </a:r>
          </a:p>
          <a:p>
            <a:endParaRPr lang="ru-RU" dirty="0"/>
          </a:p>
        </p:txBody>
      </p:sp>
      <p:cxnSp>
        <p:nvCxnSpPr>
          <p:cNvPr id="12" name="Прямая со стрелкой 11"/>
          <p:cNvCxnSpPr>
            <a:endCxn id="9" idx="0"/>
          </p:cNvCxnSpPr>
          <p:nvPr/>
        </p:nvCxnSpPr>
        <p:spPr>
          <a:xfrm flipH="1">
            <a:off x="4283969" y="3429000"/>
            <a:ext cx="2232247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836712"/>
            <a:ext cx="802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Предоставление субсидий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3 016,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тыс. руб.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556792"/>
            <a:ext cx="2002471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МКП «Энергия»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2780928"/>
            <a:ext cx="5040560" cy="12311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на возмещение недополученных доходов или финансовое возмещение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затрат</a:t>
            </a:r>
            <a:r>
              <a:rPr lang="ru-RU" dirty="0" smtClean="0"/>
              <a:t>, возникающих при оказании  жителям поселения услуг общественных бань"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411760" y="1988840"/>
            <a:ext cx="316835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610160" cy="1584176"/>
          </a:xfrm>
        </p:spPr>
        <p:txBody>
          <a:bodyPr>
            <a:noAutofit/>
          </a:bodyPr>
          <a:lstStyle/>
          <a:p>
            <a:pPr algn="ctr" fontAlgn="base">
              <a:lnSpc>
                <a:spcPct val="150000"/>
              </a:lnSpc>
              <a:spcAft>
                <a:spcPct val="0"/>
              </a:spcAft>
              <a:tabLst>
                <a:tab pos="1343025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отчетный период 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2022 года  </a:t>
            </a:r>
            <a:b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вложений в инвестиции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нет.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1400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95736" y="332656"/>
            <a:ext cx="5479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Бюджетные инвестиции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03648" y="1988840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19672" y="764704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1556792"/>
            <a:ext cx="6984776" cy="179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ФИНАНСОВЫЙ ОТДЕЛ 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АДМИНИСТРАЦИИ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Тел. 8-818-53-39-202</a:t>
            </a:r>
          </a:p>
          <a:p>
            <a:pPr algn="ct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ct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72008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31640" y="620688"/>
            <a:ext cx="6984776" cy="50405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Основные параметры  исполнения местного бюджета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 полугодие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2022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года  (тыс.руб.)</a:t>
            </a:r>
            <a:endParaRPr lang="ru-RU" sz="1800" dirty="0">
              <a:ln>
                <a:solidFill>
                  <a:srgbClr val="0070C0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4941168"/>
            <a:ext cx="9144000" cy="2016224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" y="1196751"/>
          <a:ext cx="9036494" cy="39619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6817"/>
                <a:gridCol w="1351430"/>
                <a:gridCol w="1526826"/>
                <a:gridCol w="1263230"/>
                <a:gridCol w="1728191"/>
              </a:tblGrid>
              <a:tr h="100811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Показатель, тыс.руб.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2022 год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 на отчетную дату 2022 года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01.07.2022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отношению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полугодового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35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574,0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16 317,8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16 625,3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593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Налоговые,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727,5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714,9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052,7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3166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54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846,5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14 602,9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14 572,6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59 559,9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16 413,3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16 340,7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/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(-,+)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-985,9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284,6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09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</a:t>
                      </a:r>
                      <a:b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дефицита бюджета</a:t>
                      </a:r>
                      <a:endParaRPr lang="ru-RU" sz="14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0" marR="8530" marT="853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985,9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009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Изменение остатков на счетах</a:t>
                      </a:r>
                      <a:b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 учету средств бюджета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985,9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64807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РАЗМЕР МУНИЦИПАЛЬНОГО ДОЛГА</a:t>
            </a:r>
            <a:endParaRPr lang="ru-RU" sz="2800" dirty="0"/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395536" y="1700808"/>
          <a:ext cx="828092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Содержимое 4"/>
          <p:cNvGraphicFramePr>
            <a:graphicFrameLocks/>
          </p:cNvGraphicFramePr>
          <p:nvPr/>
        </p:nvGraphicFramePr>
        <p:xfrm>
          <a:off x="323528" y="1916832"/>
          <a:ext cx="861092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0"/>
            <a:ext cx="648072" cy="6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259632" y="116632"/>
            <a:ext cx="6840760" cy="43204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Исполнение  по доходам за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полугодие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тыс. 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4" cstate="print">
            <a:lum bright="-3000" contrast="-52000"/>
          </a:blip>
          <a:srcRect t="31763" b="20952"/>
          <a:stretch>
            <a:fillRect/>
          </a:stretch>
        </p:blipFill>
        <p:spPr bwMode="auto">
          <a:xfrm>
            <a:off x="0" y="4725144"/>
            <a:ext cx="9144000" cy="2132856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620689"/>
          <a:ext cx="9108504" cy="4523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5936"/>
                <a:gridCol w="1080120"/>
                <a:gridCol w="1368152"/>
                <a:gridCol w="1296144"/>
                <a:gridCol w="1368152"/>
              </a:tblGrid>
              <a:tr h="86409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Структура доходов  бюджета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2022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01.07.2021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полугодие 2022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за 1 полугодие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380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доходы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940,8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480,2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555,1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115,6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852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598,7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299,3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324,2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108,2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380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совокупный доход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263,1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192,6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274,9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142,7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380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Налоги на имущество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198,7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44,7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53,5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119,7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380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120,0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852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1 336,3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560,2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666,7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119,0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852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379,0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135,4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161,3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119,1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852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latin typeface="Times New Roman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880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поступления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54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846,5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602,9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572,6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840760" cy="43204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Исполнение  по расходам за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полугодие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-3000" contrast="-52000"/>
          </a:blip>
          <a:srcRect t="31763" b="20952"/>
          <a:stretch>
            <a:fillRect/>
          </a:stretch>
        </p:blipFill>
        <p:spPr bwMode="auto">
          <a:xfrm>
            <a:off x="0" y="4005064"/>
            <a:ext cx="9144000" cy="2852936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1052736"/>
          <a:ext cx="9144000" cy="4851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9992"/>
                <a:gridCol w="1224136"/>
                <a:gridCol w="1224136"/>
                <a:gridCol w="1224136"/>
                <a:gridCol w="971600"/>
              </a:tblGrid>
              <a:tr h="100656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Структура расходов бюджета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2022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полугодие 2022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от плана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01.07.22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19 009,9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8 867,4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8 825,8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56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2 530,8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81,8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617,0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616,9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Жилищно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- коммунальное хозяйство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646,4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5 067,1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5 066,8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56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56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56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4 179,3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674,1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643,7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11,2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403648" y="476672"/>
            <a:ext cx="72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вопросы. Исполнение за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 полугодие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3"/>
          <a:ext cx="9143998" cy="5506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1066"/>
                <a:gridCol w="954274"/>
                <a:gridCol w="954274"/>
                <a:gridCol w="1289164"/>
                <a:gridCol w="1625588"/>
                <a:gridCol w="1259632"/>
              </a:tblGrid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2022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полугодие 2022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от плана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01.07.22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муниципального образования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388,2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2 162,6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2 161,7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представительных органов  муниципальных образований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7138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 исполнительных органов  власти  местных администраций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12 654,5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5 491,1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5 450,6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 органов финансово-бюджетного контроля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264,1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264,1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97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907,6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907,4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оборона.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деятельность. исполнение за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 полугодие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2022 года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4" y="1412775"/>
          <a:ext cx="8928992" cy="4361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9089"/>
                <a:gridCol w="931836"/>
                <a:gridCol w="931836"/>
                <a:gridCol w="1258851"/>
                <a:gridCol w="1408690"/>
                <a:gridCol w="1408690"/>
              </a:tblGrid>
              <a:tr h="103490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2022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полугодие 2022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от плана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01.07.22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34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Мобилизационная и вневойсковая подготовка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0203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602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пожарной безопасности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38,8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38,7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3674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деятельности.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2 317,7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59632" y="548680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экономика  исполнение за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 полугодие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4" y="1124743"/>
          <a:ext cx="8928992" cy="2732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5169"/>
                <a:gridCol w="1017279"/>
                <a:gridCol w="1152128"/>
                <a:gridCol w="1080120"/>
                <a:gridCol w="1440160"/>
                <a:gridCol w="1224136"/>
              </a:tblGrid>
              <a:tr h="66020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2022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полугодие 2022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от плана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01.07.22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Транспорт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(содержание мест причаливания)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0408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27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0409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12 209,9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Содержимое 15" descr="гнаг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61048"/>
            <a:ext cx="9144000" cy="299695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59632" y="404664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коммунальное хозяйство исполнение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 полугодие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3" y="1052735"/>
          <a:ext cx="9143998" cy="3463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1065"/>
                <a:gridCol w="954274"/>
                <a:gridCol w="954274"/>
                <a:gridCol w="1289163"/>
                <a:gridCol w="1442611"/>
                <a:gridCol w="1442611"/>
              </a:tblGrid>
              <a:tr h="7480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2022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01.07.2021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полугодие 2022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от плана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01.07.22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10 226,7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7 097,1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3 226,7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3 226,7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764,8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742,4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742,1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жилищно-коммунального хозяйства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557,8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4509120"/>
            <a:ext cx="9144000" cy="234888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3833</TotalTime>
  <Words>1086</Words>
  <Application>Microsoft Office PowerPoint</Application>
  <PresentationFormat>Экран (4:3)</PresentationFormat>
  <Paragraphs>387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Слайд 1</vt:lpstr>
      <vt:lpstr>Основные параметры  исполнения местного бюджета  за 1 полугодие  2022 года  (тыс.руб.)</vt:lpstr>
      <vt:lpstr>РАЗМЕР МУНИЦИПАЛЬНОГО ДОЛГА</vt:lpstr>
      <vt:lpstr>Исполнение  по доходам за полугодие , тыс. руб.</vt:lpstr>
      <vt:lpstr>Исполнение  по расходам за 1 полугодие, тыс. руб.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За отчетный период 2022 года   вложений в инвестиции нет. 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503</cp:revision>
  <dcterms:created xsi:type="dcterms:W3CDTF">2016-06-20T09:05:39Z</dcterms:created>
  <dcterms:modified xsi:type="dcterms:W3CDTF">2022-07-06T08:04:18Z</dcterms:modified>
</cp:coreProperties>
</file>