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3" r:id="rId3"/>
    <p:sldId id="275" r:id="rId4"/>
    <p:sldId id="276" r:id="rId5"/>
    <p:sldId id="298" r:id="rId6"/>
    <p:sldId id="299" r:id="rId7"/>
    <p:sldId id="308" r:id="rId8"/>
    <p:sldId id="305" r:id="rId9"/>
    <p:sldId id="304" r:id="rId10"/>
    <p:sldId id="303" r:id="rId11"/>
    <p:sldId id="307" r:id="rId12"/>
    <p:sldId id="306" r:id="rId13"/>
    <p:sldId id="293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286227"/>
            <a:ext cx="9144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декабря 2022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года № ___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2022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861048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КультураСоциальная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3602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361"/>
                <a:gridCol w="964517"/>
                <a:gridCol w="887771"/>
                <a:gridCol w="1191087"/>
                <a:gridCol w="1191087"/>
                <a:gridCol w="1191087"/>
                <a:gridCol w="1191087"/>
              </a:tblGrid>
              <a:tr h="129704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(решение от 30.09.2022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на 26.12.2022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095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037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48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4 125,2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365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509120"/>
            <a:ext cx="439248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4283968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3462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2773"/>
                <a:gridCol w="1432794"/>
                <a:gridCol w="1264230"/>
                <a:gridCol w="1854203"/>
              </a:tblGrid>
              <a:tr h="12196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2424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79512" y="1052736"/>
          <a:ext cx="8964488" cy="5805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055"/>
                <a:gridCol w="1267886"/>
                <a:gridCol w="1712836"/>
                <a:gridCol w="1916711"/>
              </a:tblGrid>
              <a:tr h="14209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в ред.)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0010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09472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1909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036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спортивных мероприятий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Сельского поселения  «ТЕЛЬВИСОЧНЫЙ СЕЛЬСОВЕТ» ЗР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28800"/>
          <a:ext cx="9144000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6987"/>
                <a:gridCol w="1243645"/>
                <a:gridCol w="1286684"/>
                <a:gridCol w="128668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«Молодежь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5 837,0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1938992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Проект решения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внесении  изменений в решение «О местном бюджете на 2022 год»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размещено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Презентации по бюджету   или - Решения по бюджету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2022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64704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ОСНОВНЫЕ ХАРАКТЕРИСТИКИ МЕСТНОГО БЮДЖЕТА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196752"/>
          <a:ext cx="8928992" cy="5887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6378"/>
                <a:gridCol w="981710"/>
                <a:gridCol w="860374"/>
                <a:gridCol w="911755"/>
                <a:gridCol w="911755"/>
                <a:gridCol w="911755"/>
                <a:gridCol w="911755"/>
                <a:gridCol w="911755"/>
                <a:gridCol w="911755"/>
              </a:tblGrid>
              <a:tr h="16464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</a:t>
                      </a:r>
                      <a:r>
                        <a:rPr lang="ru-RU" sz="13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30.09.2022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1)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изменения на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26.12.2022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проект на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26.12.2022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0431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62 494,0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82 176,5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57 905,9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58 574,0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60 177,7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52 135,8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112 313,5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4 845,1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3 658,0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3 727,5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886,6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886,6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57 648,9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78 518,5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54 487,6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54 378,4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54 846,5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52 135,8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108 426,9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50 358,2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82 359,8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58 364,3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559,9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61 343,6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51 955,8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113 299,4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65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- 183,3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-458,4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-985,9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-1 165,9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-985,9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81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836712"/>
            <a:ext cx="8305800" cy="36004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ДОХОДЫ МЕСТНОГО БЮДЖЕТА (тыс.руб.)</a:t>
            </a:r>
            <a:endParaRPr lang="ru-RU" sz="2000" dirty="0"/>
          </a:p>
        </p:txBody>
      </p:sp>
      <p:graphicFrame>
        <p:nvGraphicFramePr>
          <p:cNvPr id="6" name="Group 3474"/>
          <p:cNvGraphicFramePr>
            <a:graphicFrameLocks/>
          </p:cNvGraphicFramePr>
          <p:nvPr/>
        </p:nvGraphicFramePr>
        <p:xfrm>
          <a:off x="-4" y="1196749"/>
          <a:ext cx="9756579" cy="658368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934478"/>
                <a:gridCol w="931596"/>
                <a:gridCol w="846673"/>
                <a:gridCol w="846673"/>
                <a:gridCol w="812784"/>
                <a:gridCol w="761908"/>
                <a:gridCol w="908084"/>
                <a:gridCol w="874497"/>
                <a:gridCol w="839886"/>
              </a:tblGrid>
              <a:tr h="13589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30.09.2022 № 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изменения на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проект на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3 190,8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3 559,3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3 727,5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886,6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886,6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874,6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365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земельных участков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 сдачи в аренду имущества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5278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 в т.ч. коммерческий и социальный наем жилья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379,2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53 273,7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76 598,3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53 185,7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54 378,4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54 846,5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56 035,0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1 188,5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56 035,0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12 511,0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13 014,0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19 254,0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7 591,7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14 558,5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59880,6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60286,6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21 327,0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41 418,1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48 597,5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48 488,3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48 956,4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418,2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-7 774,8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42 643,4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56 464,5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80 157,6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57 905,9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58 574,0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60 177,7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52135,8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112313,5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10404649" cy="6590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0444"/>
                <a:gridCol w="805682"/>
                <a:gridCol w="1025413"/>
                <a:gridCol w="1098656"/>
                <a:gridCol w="1171452"/>
                <a:gridCol w="1103720"/>
                <a:gridCol w="1103720"/>
                <a:gridCol w="1103720"/>
                <a:gridCol w="1051842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отчет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утверждено(решение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 (решение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28.03.2022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30.09.2022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 на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26.12.22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18 405,2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18 085,3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18 775,4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18 775,4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20 079,9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20 452,1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274,7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3 314,9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960,6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12 008,3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12 466,7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12 476,7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12 536,7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12 536,7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42 182,3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717,1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264,5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20 155,3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20 646,4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21 317,6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51 549,8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72 867,4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3 980,6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332656"/>
            <a:ext cx="129614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514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3158"/>
                <a:gridCol w="1512924"/>
                <a:gridCol w="1699016"/>
                <a:gridCol w="1898900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(уточненный план)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3 666,6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2 982,6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688,2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136,4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10 530,5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886,7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13 143,0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3 640,7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2 596,2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2 958,7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8964488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9953"/>
                <a:gridCol w="1522474"/>
                <a:gridCol w="1522474"/>
                <a:gridCol w="1479587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23528" y="1124743"/>
          <a:ext cx="8568951" cy="4577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7607"/>
                <a:gridCol w="1211944"/>
                <a:gridCol w="1637260"/>
                <a:gridCol w="1832140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(уточненный план)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374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324,5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231,0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2 317,7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5" y="1124743"/>
          <a:ext cx="9036496" cy="3218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1370"/>
                <a:gridCol w="775805"/>
                <a:gridCol w="1048065"/>
                <a:gridCol w="1172814"/>
                <a:gridCol w="1172814"/>
                <a:gridCol w="1172814"/>
                <a:gridCol w="1172814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Решение от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24.06.2022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Решение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30.09.2022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893,3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1454,3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2 351,6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2 488,3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Times New Roman" pitchFamily="18" charset="0"/>
                          <a:cs typeface="Times New Roman" pitchFamily="18" charset="0"/>
                        </a:rPr>
                        <a:t>11 751,5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797152"/>
            <a:ext cx="9252520" cy="206084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-1" y="1052735"/>
          <a:ext cx="9144006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0896"/>
                <a:gridCol w="819884"/>
                <a:gridCol w="853006"/>
                <a:gridCol w="783475"/>
                <a:gridCol w="961349"/>
                <a:gridCol w="961349"/>
                <a:gridCol w="961349"/>
                <a:gridCol w="961349"/>
                <a:gridCol w="961349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30.09.2022 №1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изменения на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935,2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51 303,6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61 238,8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8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25 734,9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6 675,1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686,3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7 783,4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3 801,1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9 166,7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764,8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3 970,8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- 440,0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3 530,8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13 646,3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20 774,7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-252536" y="4869160"/>
            <a:ext cx="9396536" cy="198884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3382</TotalTime>
  <Words>1533</Words>
  <Application>Microsoft Office PowerPoint</Application>
  <PresentationFormat>Экран (4:3)</PresentationFormat>
  <Paragraphs>640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ОСНОВНЫЕ ХАРАКТЕРИСТИКИ МЕСТНОГО БЮДЖЕТА</vt:lpstr>
      <vt:lpstr>ДОХОДЫ МЕСТНОГО БЮДЖЕТА (тыс.руб.)</vt:lpstr>
      <vt:lpstr>ДИНАМИКА СТРУКТУРЫ РАСХОДОВ МЕСТНОГО БЮДЖЕТА  по подразделам </vt:lpstr>
      <vt:lpstr>Слайд 5</vt:lpstr>
      <vt:lpstr>Слайд 6</vt:lpstr>
      <vt:lpstr>Слайд 7</vt:lpstr>
      <vt:lpstr>Слайд 8</vt:lpstr>
      <vt:lpstr>Слайд 9</vt:lpstr>
      <vt:lpstr>Слайд 10</vt:lpstr>
      <vt:lpstr>МЕЖБЮДЖЕТНЫЕ ТРАНСФЕРТЫ   Муниципальному району « «ЗАПОЛЯРНЫЙ РАЙОН»  тыс.руб.</vt:lpstr>
      <vt:lpstr>Слайд 12</vt:lpstr>
      <vt:lpstr>МУНИЦИПАЛЬНЫЕ ПРОГРАММЫ  Сельского поселения  «ТЕЛЬВИСОЧНЫЙ СЕЛЬСОВЕТ» ЗР НАО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558</cp:revision>
  <dcterms:created xsi:type="dcterms:W3CDTF">2016-06-20T09:05:39Z</dcterms:created>
  <dcterms:modified xsi:type="dcterms:W3CDTF">2022-12-06T11:52:43Z</dcterms:modified>
</cp:coreProperties>
</file>