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8"/>
  </p:notesMasterIdLst>
  <p:sldIdLst>
    <p:sldId id="256" r:id="rId2"/>
    <p:sldId id="293" r:id="rId3"/>
    <p:sldId id="285" r:id="rId4"/>
    <p:sldId id="273" r:id="rId5"/>
    <p:sldId id="317" r:id="rId6"/>
    <p:sldId id="306" r:id="rId7"/>
    <p:sldId id="307" r:id="rId8"/>
    <p:sldId id="308" r:id="rId9"/>
    <p:sldId id="309" r:id="rId10"/>
    <p:sldId id="310" r:id="rId11"/>
    <p:sldId id="311" r:id="rId12"/>
    <p:sldId id="314" r:id="rId13"/>
    <p:sldId id="318" r:id="rId14"/>
    <p:sldId id="315" r:id="rId15"/>
    <p:sldId id="316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72;&#1073;&#1086;&#1095;&#1080;&#1081;%20&#1089;&#1090;&#1086;&#1083;\&#1092;&#1086;&#1088;&#1084;&#1099;%20&#1076;&#1083;&#1103;%20&#1089;&#1072;&#1081;&#1090;&#1072;%20&#1073;&#1102;&#1076;&#1078;&#1077;&#1090;%20&#1076;&#1083;&#1103;%20&#1075;&#1088;&#1072;&#1078;&#1076;&#1072;&#1085;\&#1044;&#1080;&#1072;&#1075;&#1088;&#1072;&#1084;&#1084;&#1099;%20&#1076;&#1083;&#1103;%20&#1055;&#1088;&#1077;&#1079;&#1077;&#1085;&#1090;&#1072;&#1094;&#1080;&#1081;\&#1076;&#1080;&#1072;&#1075;&#1088;&#1072;&#1084;&#1084;&#1099;%20&#1073;&#1102;&#1076;&#1078;&#1077;&#1090;%20&#1091;&#1090;&#1086;&#1095;&#1085;&#1077;&#1085;&#1085;&#1099;&#1081;%202015,2016%20&#1087;&#1088;&#1077;&#1082;&#1090;%202017&#1075;%20%20&#1055;&#1088;&#1077;&#1079;&#1077;&#1085;&#1090;&#1072;&#1094;&#1080;&#1103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&#1055;&#1086;&#1083;&#1100;&#1079;&#1086;&#1074;&#1072;&#1090;&#1077;&#1083;&#1100;\Desktop\&#1080;&#1089;&#1087;&#1086;&#1083;&#1085;&#1077;&#1085;&#1080;&#1077;%20&#1073;&#1102;&#1076;&#1078;&#1077;&#1090;&#1072;%201%20&#1082;&#1074;.2017%20&#1075;&#1086;&#1076;&#1072;(&#1055;&#1088;&#1077;&#1079;&#1077;&#1085;&#1090;&#1072;&#1094;&#1080;&#1103;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percentStacked"/>
        <c:gapWidth val="95"/>
        <c:gapDepth val="95"/>
        <c:shape val="box"/>
        <c:axId val="84869504"/>
        <c:axId val="84871040"/>
        <c:axId val="0"/>
      </c:bar3DChart>
      <c:catAx>
        <c:axId val="84869504"/>
        <c:scaling>
          <c:orientation val="minMax"/>
        </c:scaling>
        <c:axPos val="b"/>
        <c:majorTickMark val="none"/>
        <c:tickLblPos val="nextTo"/>
        <c:crossAx val="84871040"/>
        <c:crosses val="autoZero"/>
        <c:auto val="1"/>
        <c:lblAlgn val="ctr"/>
        <c:lblOffset val="100"/>
      </c:catAx>
      <c:valAx>
        <c:axId val="84871040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8486950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dirty="0" smtClean="0"/>
              <a:t>Муниципальный долг МО «</a:t>
            </a:r>
            <a:r>
              <a:rPr lang="ru-RU" sz="1800" b="1" dirty="0" err="1" smtClean="0"/>
              <a:t>Тельвисочный</a:t>
            </a:r>
            <a:r>
              <a:rPr lang="ru-RU" sz="1800" b="1" baseline="0" dirty="0" smtClean="0"/>
              <a:t> сельсовет</a:t>
            </a:r>
            <a:r>
              <a:rPr lang="ru-RU" sz="1800" b="1" dirty="0" smtClean="0"/>
              <a:t>» НАО не планируется</a:t>
            </a:r>
            <a:endParaRPr lang="ru-RU" sz="1800" dirty="0"/>
          </a:p>
        </c:rich>
      </c:tx>
      <c:layout/>
    </c:title>
    <c:view3D>
      <c:depthPercent val="100"/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gapWidth val="95"/>
        <c:gapDepth val="95"/>
        <c:shape val="box"/>
        <c:axId val="84903040"/>
        <c:axId val="84904576"/>
        <c:axId val="0"/>
      </c:bar3DChart>
      <c:catAx>
        <c:axId val="8490304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84904576"/>
        <c:crosses val="autoZero"/>
        <c:auto val="1"/>
        <c:lblAlgn val="ctr"/>
        <c:lblOffset val="100"/>
      </c:catAx>
      <c:valAx>
        <c:axId val="84904576"/>
        <c:scaling>
          <c:orientation val="minMax"/>
        </c:scaling>
        <c:delete val="1"/>
        <c:axPos val="l"/>
        <c:numFmt formatCode="0.0" sourceLinked="1"/>
        <c:tickLblPos val="none"/>
        <c:crossAx val="849030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0.27426</cdr:x>
      <cdr:y>0.1427</cdr:y>
    </cdr:from>
    <cdr:to>
      <cdr:x>0.39619</cdr:x>
      <cdr:y>0.33318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56780" y="68505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0.02461</cdr:x>
      <cdr:y>0.0227</cdr:y>
    </cdr:from>
    <cdr:to>
      <cdr:x>0.9656</cdr:x>
      <cdr:y>0.71429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4572" y="102996"/>
          <a:ext cx="7056784" cy="313736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20000"/>
            <a:lumOff val="80000"/>
          </a:schemeClr>
        </a:solidFill>
        <a:ln xmlns:a="http://schemas.openxmlformats.org/drawingml/2006/main">
          <a:solidFill>
            <a:schemeClr val="accent4">
              <a:lumMod val="75000"/>
            </a:schemeClr>
          </a:solidFill>
        </a:ln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Муниципальный долг на 01.04.2022 года</a:t>
          </a:r>
        </a:p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0,0 тыс. руб.</a:t>
          </a: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0.60073</cdr:x>
      <cdr:y>0.5327</cdr:y>
    </cdr:from>
    <cdr:to>
      <cdr:x>0.72266</cdr:x>
      <cdr:y>0.72317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505052" y="2557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0.29346</cdr:x>
      <cdr:y>0.53968</cdr:y>
    </cdr:from>
    <cdr:to>
      <cdr:x>0.4154</cdr:x>
      <cdr:y>0.74125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200796" y="24482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0.39909</cdr:x>
      <cdr:y>0.69841</cdr:y>
    </cdr:from>
    <cdr:to>
      <cdr:x>0.60073</cdr:x>
      <cdr:y>0.95238</cdr:y>
    </cdr:to>
    <cdr:sp macro="" textlink="">
      <cdr:nvSpPr>
        <cdr:cNvPr id="20" name="Блок-схема: извлечение 19"/>
        <cdr:cNvSpPr/>
      </cdr:nvSpPr>
      <cdr:spPr>
        <a:xfrm xmlns:a="http://schemas.openxmlformats.org/drawingml/2006/main">
          <a:off x="2992884" y="3168352"/>
          <a:ext cx="1512168" cy="1152128"/>
        </a:xfrm>
        <a:prstGeom xmlns:a="http://schemas.openxmlformats.org/drawingml/2006/main" prst="flowChartExtra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0.20906</cdr:x>
      <cdr:y>0.42857</cdr:y>
    </cdr:from>
    <cdr:to>
      <cdr:x>0.36795</cdr:x>
      <cdr:y>0.66667</cdr:y>
    </cdr:to>
    <cdr:sp macro="" textlink="">
      <cdr:nvSpPr>
        <cdr:cNvPr id="21" name="Блок-схема: дисплей 20"/>
        <cdr:cNvSpPr/>
      </cdr:nvSpPr>
      <cdr:spPr>
        <a:xfrm xmlns:a="http://schemas.openxmlformats.org/drawingml/2006/main">
          <a:off x="1800199" y="1944216"/>
          <a:ext cx="1368153" cy="1080120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Д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0.64391</cdr:x>
      <cdr:y>0.42857</cdr:y>
    </cdr:from>
    <cdr:to>
      <cdr:x>0.80279</cdr:x>
      <cdr:y>0.66667</cdr:y>
    </cdr:to>
    <cdr:sp macro="" textlink="">
      <cdr:nvSpPr>
        <cdr:cNvPr id="22" name="Блок-схема: дисплей 21"/>
        <cdr:cNvSpPr/>
      </cdr:nvSpPr>
      <cdr:spPr>
        <a:xfrm xmlns:a="http://schemas.openxmlformats.org/drawingml/2006/main">
          <a:off x="5544616" y="1944215"/>
          <a:ext cx="1368152" cy="1080135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Р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0.23415</cdr:x>
      <cdr:y>0.69841</cdr:y>
    </cdr:from>
    <cdr:to>
      <cdr:x>0.81952</cdr:x>
      <cdr:y>0.71429</cdr:y>
    </cdr:to>
    <cdr:sp macro="" textlink="">
      <cdr:nvSpPr>
        <cdr:cNvPr id="11" name="Двойная стрелка влево/вправо 10"/>
        <cdr:cNvSpPr/>
      </cdr:nvSpPr>
      <cdr:spPr>
        <a:xfrm xmlns:a="http://schemas.openxmlformats.org/drawingml/2006/main">
          <a:off x="2016224" y="3168352"/>
          <a:ext cx="5040560" cy="72008"/>
        </a:xfrm>
        <a:prstGeom xmlns:a="http://schemas.openxmlformats.org/drawingml/2006/main" prst="left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E1BD7-EF76-4C45-B8E4-CB64F811244B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E4B8C-1B4B-49CE-9C40-8CAE90494C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E4B8C-1B4B-49CE-9C40-8CAE90494C9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768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31540" y="1877776"/>
            <a:ext cx="853294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/>
              <a:t> ПОСТАНОВЛЕНИЕ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 07 апреля 2022 года № 34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Администрации Сельского поселения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сельсовет» Заполярного района Ненецкого автономного округа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«Об утверждении отчета об исполнении местного бюджета за первый квартал 2022 года»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5517232"/>
            <a:ext cx="3707904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endParaRPr lang="ru-RU" sz="1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Администрация МО «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3284984"/>
            <a:ext cx="9144000" cy="244827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87624" y="260648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Физическая культура и спорт. Исполнение за первый квартал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9" cy="3591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6"/>
                <a:gridCol w="954274"/>
                <a:gridCol w="954274"/>
                <a:gridCol w="1289165"/>
                <a:gridCol w="1442610"/>
                <a:gridCol w="1442610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2022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01.04.2021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2022 года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от плана на 01.04.22</a:t>
                      </a: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1006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3 945,0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657,5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657,5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4365104"/>
            <a:ext cx="4716016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4427984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Исполнение муниципальных программ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9" cy="627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3886"/>
                <a:gridCol w="864096"/>
                <a:gridCol w="1008112"/>
                <a:gridCol w="1152128"/>
                <a:gridCol w="1368152"/>
                <a:gridCol w="1187625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2022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01.04.2021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2022 года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от плана на 01.04.22</a:t>
                      </a: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Сельского поселения"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2022 - 2042 годы"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</a:t>
                      </a: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и поддержка  муниципального жилищного фонда  Сельского поселения"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2022 - 2042 годы"</a:t>
                      </a:r>
                    </a:p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малого и среднего предпринимательства на территории Сельского поселения"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2022 - 2042 годы"</a:t>
                      </a:r>
                    </a:p>
                    <a:p>
                      <a:pPr algn="ctr"/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"Снос домов, признанных в установленном порядке ветхими и/или аварийными и подлежащими сносу или реконструкции, на территории муниципального образования «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2021-2023 годы.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0505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836712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на 01 апреля  2022 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132,1 тыс. 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Контрольно-счетная палата  Заполярного района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5537" y="5301208"/>
            <a:ext cx="7776864" cy="120032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На осуществление полномочий внешнего</a:t>
            </a:r>
          </a:p>
          <a:p>
            <a:r>
              <a:rPr lang="ru-RU" dirty="0" smtClean="0"/>
              <a:t>финансового контроля  контрольно – счетного органа</a:t>
            </a:r>
          </a:p>
          <a:p>
            <a:r>
              <a:rPr lang="ru-RU" dirty="0" smtClean="0"/>
              <a:t> Сельского поселения  «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 ЗР НАО</a:t>
            </a:r>
          </a:p>
          <a:p>
            <a:endParaRPr lang="ru-RU" dirty="0"/>
          </a:p>
        </p:txBody>
      </p:sp>
      <p:cxnSp>
        <p:nvCxnSpPr>
          <p:cNvPr id="12" name="Прямая со стрелкой 11"/>
          <p:cNvCxnSpPr>
            <a:endCxn id="9" idx="0"/>
          </p:cNvCxnSpPr>
          <p:nvPr/>
        </p:nvCxnSpPr>
        <p:spPr>
          <a:xfrm flipH="1">
            <a:off x="4283969" y="3429000"/>
            <a:ext cx="2232247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836712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Предоставление субсидий – 1 609,1 тыс. руб.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МКП «Энергия»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1231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на возмещение недополученных доходов или финансовое возмещение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затрат</a:t>
            </a:r>
            <a:r>
              <a:rPr lang="ru-RU" dirty="0" smtClean="0"/>
              <a:t>, возникающих при оказании  жителям поселения услуг общественных бань"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610160" cy="1584176"/>
          </a:xfrm>
        </p:spPr>
        <p:txBody>
          <a:bodyPr>
            <a:noAutofit/>
          </a:bodyPr>
          <a:lstStyle/>
          <a:p>
            <a:pPr algn="ctr" fontAlgn="base">
              <a:lnSpc>
                <a:spcPct val="150000"/>
              </a:lnSpc>
              <a:spcAft>
                <a:spcPct val="0"/>
              </a:spcAft>
              <a:tabLst>
                <a:tab pos="1343025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отчетный период </a:t>
            </a:r>
            <a:r>
              <a:rPr lang="ru-RU" sz="20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2022 года  </a:t>
            </a:r>
            <a:br>
              <a:rPr lang="ru-RU" sz="20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вложений в инвестиции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нет.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95736" y="332656"/>
            <a:ext cx="5479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Бюджетные инвестиции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1988840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672" y="76470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556792"/>
            <a:ext cx="6984776" cy="179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ФИНАНСОВЫЙ ОТДЕЛ 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АДМИНИСТРАЦИИ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72008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31640" y="620688"/>
            <a:ext cx="6984776" cy="50405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Основные параметры  исполнения местного бюджета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 девять месяцев  2021 года  (тыс.руб.)</a:t>
            </a:r>
            <a:endParaRPr lang="ru-RU" sz="1800" dirty="0">
              <a:ln>
                <a:solidFill>
                  <a:srgbClr val="0070C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941168"/>
            <a:ext cx="9144000" cy="2016224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1196751"/>
          <a:ext cx="9036494" cy="3961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6817"/>
                <a:gridCol w="1351430"/>
                <a:gridCol w="1526826"/>
                <a:gridCol w="1263230"/>
                <a:gridCol w="1728191"/>
              </a:tblGrid>
              <a:tr h="10081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2022 год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 на отчетную дату 2022 года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01.04.2022 года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отношению квартального плана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35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57 905,9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8 402,2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8 281,6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593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3 527,5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166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54 378,4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7 650,1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7 502,1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58 364,3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8 046,4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/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(-,+)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-458,4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235,2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% дефицита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  <a:b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дефицита бюджета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458,4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 на счетах</a:t>
                      </a:r>
                      <a:b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 учету средств бюджета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458,4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РАЗМЕР МУНИЦИПАЛЬНОГО ДОЛГА</a:t>
            </a:r>
            <a:endParaRPr lang="ru-RU" sz="2800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395536" y="1700808"/>
          <a:ext cx="828092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323528" y="1916832"/>
          <a:ext cx="861092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840760" cy="43204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Исполнение  по доходам за первый  квартал , тыс. руб.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4" cstate="print">
            <a:lum bright="-3000" contrast="-52000"/>
          </a:blip>
          <a:srcRect t="31763" b="20952"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124745"/>
          <a:ext cx="9108504" cy="4495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1224136"/>
                <a:gridCol w="1152128"/>
                <a:gridCol w="1224136"/>
                <a:gridCol w="1043608"/>
              </a:tblGrid>
              <a:tr h="115212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доходов  бюджета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2022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01.04.2021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2022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01.04.2022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доходы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940,8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218,9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225,3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102,9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149,6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154,4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103,2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совокупный доход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46,0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198,7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22,9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22,8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1 336,3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261,6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277,6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106,1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379,0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52,1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52,2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поступления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54 378,4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7 650,1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7 502,1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840760" cy="43204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Исполнение  по расходам за первый квартал, тыс. руб.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-3000" contrast="-52000"/>
          </a:blip>
          <a:srcRect t="31763" b="20952"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052736"/>
          <a:ext cx="9144000" cy="4416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9992"/>
                <a:gridCol w="1224136"/>
                <a:gridCol w="1224136"/>
                <a:gridCol w="1224136"/>
                <a:gridCol w="971600"/>
              </a:tblGrid>
              <a:tr h="100656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бюджета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01.04.2021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2022 года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от плана на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01.04.22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18 775,4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4 207,4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4 149,6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12 466,7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634,6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Жилищно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- коммунальное хозяйство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20 155,3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2 837,7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2 684,5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03648" y="47667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вопросы. Исполнение за первый квартал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8" cy="5506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6"/>
                <a:gridCol w="954274"/>
                <a:gridCol w="954274"/>
                <a:gridCol w="1289164"/>
                <a:gridCol w="1625588"/>
                <a:gridCol w="1259632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2022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01.04.2021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2022 года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от плана на 01.04.22</a:t>
                      </a: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3 161,8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961,3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947,7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7138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12 654,5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2 673,1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2 629,2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2 296,9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419,6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исполнение за первый квартал 2022 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412775"/>
          <a:ext cx="8928992" cy="4484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9089"/>
                <a:gridCol w="931836"/>
                <a:gridCol w="931836"/>
                <a:gridCol w="1258851"/>
                <a:gridCol w="1408690"/>
                <a:gridCol w="1408690"/>
              </a:tblGrid>
              <a:tr h="103490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2022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01.04.2021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2022 года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от плана на 01.04.22</a:t>
                      </a:r>
                    </a:p>
                  </a:txBody>
                  <a:tcPr/>
                </a:tc>
              </a:tr>
              <a:tr h="8034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0203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860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14,78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367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2 317,7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59632" y="548680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  исполнение за первый квартал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124743"/>
          <a:ext cx="8928992" cy="2946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5169"/>
                <a:gridCol w="1017279"/>
                <a:gridCol w="1152128"/>
                <a:gridCol w="1080120"/>
                <a:gridCol w="1440160"/>
                <a:gridCol w="1224136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2022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01.04.2021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2022 года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от плана на 01.04.22</a:t>
                      </a: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634,6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61048"/>
            <a:ext cx="9144000" cy="29969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59632" y="404664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 исполнение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первый квартал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8" cy="3676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5"/>
                <a:gridCol w="954274"/>
                <a:gridCol w="954274"/>
                <a:gridCol w="1289163"/>
                <a:gridCol w="1442611"/>
                <a:gridCol w="1442611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2022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01.04.2021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первый квартал 2022 года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от плана на 01.04.22</a:t>
                      </a: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7 097,1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1 715,8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1 684,4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2 273,7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1 121,9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1 000,1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509120"/>
            <a:ext cx="9144000" cy="234888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3767</TotalTime>
  <Words>1094</Words>
  <Application>Microsoft Office PowerPoint</Application>
  <PresentationFormat>Экран (4:3)</PresentationFormat>
  <Paragraphs>383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Слайд 1</vt:lpstr>
      <vt:lpstr>Основные параметры  исполнения местного бюджета  за девять месяцев  2021 года  (тыс.руб.)</vt:lpstr>
      <vt:lpstr>РАЗМЕР МУНИЦИПАЛЬНОГО ДОЛГА</vt:lpstr>
      <vt:lpstr>Исполнение  по доходам за первый  квартал , тыс. руб.</vt:lpstr>
      <vt:lpstr>Исполнение  по расходам за первый квартал, тыс. руб.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За отчетный период 2022 года   вложений в инвестиции нет. 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483</cp:revision>
  <dcterms:created xsi:type="dcterms:W3CDTF">2016-06-20T09:05:39Z</dcterms:created>
  <dcterms:modified xsi:type="dcterms:W3CDTF">2022-04-07T12:35:18Z</dcterms:modified>
</cp:coreProperties>
</file>