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85" r:id="rId4"/>
    <p:sldId id="264" r:id="rId5"/>
    <p:sldId id="257" r:id="rId6"/>
    <p:sldId id="258" r:id="rId7"/>
    <p:sldId id="260" r:id="rId8"/>
    <p:sldId id="259" r:id="rId9"/>
    <p:sldId id="262" r:id="rId10"/>
    <p:sldId id="265" r:id="rId11"/>
    <p:sldId id="266" r:id="rId12"/>
    <p:sldId id="268" r:id="rId13"/>
    <p:sldId id="271" r:id="rId14"/>
    <p:sldId id="272" r:id="rId15"/>
    <p:sldId id="273" r:id="rId16"/>
    <p:sldId id="274" r:id="rId17"/>
    <p:sldId id="275" r:id="rId18"/>
    <p:sldId id="284" r:id="rId19"/>
    <p:sldId id="276" r:id="rId20"/>
    <p:sldId id="277" r:id="rId21"/>
    <p:sldId id="280" r:id="rId22"/>
    <p:sldId id="282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106" d="100"/>
          <a:sy n="106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3371-1C49-47DD-A94F-5190EA1331F1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D627-FCD1-4021-A2B4-5F480836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D627-FCD1-4021-A2B4-5F480836C0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D627-FCD1-4021-A2B4-5F480836C00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3717032"/>
            <a:ext cx="9144000" cy="24208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Администрация Сельского поселения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Тельвисочный</a:t>
            </a:r>
            <a:r>
              <a:rPr lang="ru-RU" dirty="0" smtClean="0"/>
              <a:t> сельсовет» Заполярного района </a:t>
            </a:r>
          </a:p>
          <a:p>
            <a:pPr algn="ctr"/>
            <a:r>
              <a:rPr lang="ru-RU" dirty="0" smtClean="0"/>
              <a:t>Ненецкого автономного округа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84785"/>
            <a:ext cx="8640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 ______2025 года № _____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Совета депутатов Сельского поселения«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сельсовет»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Заполярного района Ненецкого автономного округа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 исполнении местного бюджета за 2024 год»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589240"/>
            <a:ext cx="6948264" cy="12557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Администрация Сельского поселения 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166710, НАО, с.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Тельвиска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ул. Школьная, д. 9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Тел. 8-818-53-39-202</a:t>
            </a:r>
          </a:p>
          <a:p>
            <a:pPr algn="r">
              <a:lnSpc>
                <a:spcPct val="9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telwiska@mail.ru</a:t>
            </a:r>
          </a:p>
          <a:p>
            <a:pPr algn="r">
              <a:lnSpc>
                <a:spcPct val="9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telviskab@yandex.ru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152400" y="3284984"/>
            <a:ext cx="8991600" cy="27363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404665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7504" y="1196751"/>
          <a:ext cx="9036495" cy="494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34"/>
                <a:gridCol w="3110143"/>
                <a:gridCol w="832087"/>
                <a:gridCol w="1175479"/>
                <a:gridCol w="1028544"/>
                <a:gridCol w="881608"/>
              </a:tblGrid>
              <a:tr h="694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арендуемого 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лан на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8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«Новатор»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под строительство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12-ти кв.дома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Автомаркет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по договору аренды земельного участка № 08-20/94 от 27.08.2021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  "МФЦ НАО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аренду нежилого помещения 20,0 кв.м.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7407"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ГУП НАО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Нарьян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Марская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электростанция»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трансформаторные подстанции, линии электропередач, нежилое помещение 6,6 кв.м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8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Коммерческий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муниципального жилого фонда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пользование жилым помещением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соцнайм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366,7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4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48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40466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7504" y="1196750"/>
          <a:ext cx="9036495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398"/>
                <a:gridCol w="2275122"/>
                <a:gridCol w="1152128"/>
                <a:gridCol w="1296144"/>
                <a:gridCol w="1062563"/>
                <a:gridCol w="845140"/>
              </a:tblGrid>
              <a:tr h="7003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лан 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9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МКП «Энергия»; Кабинет участкового;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  "МФЦ НАО, ГУП НАО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Нарьян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Марская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электростанция»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коммунальных услуг  по договорам аренды нежилых помещений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5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40466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-108520" y="3356992"/>
            <a:ext cx="9144000" cy="350100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124744"/>
          <a:ext cx="9143999" cy="197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720080"/>
                <a:gridCol w="864096"/>
                <a:gridCol w="792088"/>
                <a:gridCol w="4355975"/>
              </a:tblGrid>
              <a:tr h="785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лан 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6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Поступили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 за размещение нестационарного объекта в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с.Тельвиска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9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396533" cy="596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424"/>
                <a:gridCol w="811294"/>
                <a:gridCol w="811294"/>
                <a:gridCol w="917235"/>
                <a:gridCol w="1043392"/>
                <a:gridCol w="1176510"/>
                <a:gridCol w="1183947"/>
                <a:gridCol w="850437"/>
              </a:tblGrid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3 638,6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4 662,3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3 740,3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представительных органов 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исполнительных органов  власти  местных администраций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12 386,6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12 224,6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13 516,6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13 252,7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12 562,9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 органов финансово-бюджетного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главы и представительных органов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2 659,3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696" y="260648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оборона.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2"/>
          <a:ext cx="9143995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/>
                <a:gridCol w="789490"/>
                <a:gridCol w="789490"/>
                <a:gridCol w="748568"/>
                <a:gridCol w="936104"/>
                <a:gridCol w="1080120"/>
                <a:gridCol w="1074240"/>
                <a:gridCol w="1193501"/>
              </a:tblGrid>
              <a:tr h="14297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2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41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66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696" y="260648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экономика.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07504" y="1124743"/>
          <a:ext cx="8856984" cy="319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792088"/>
                <a:gridCol w="936104"/>
                <a:gridCol w="864096"/>
                <a:gridCol w="936104"/>
                <a:gridCol w="1080120"/>
                <a:gridCol w="1008112"/>
                <a:gridCol w="1008112"/>
              </a:tblGrid>
              <a:tr h="1070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(содержание мест причаливания)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3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11 617,5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15" descr="гнаг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09120"/>
            <a:ext cx="8856984" cy="2232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67744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" y="1052735"/>
          <a:ext cx="9143997" cy="321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/>
                <a:gridCol w="789490"/>
                <a:gridCol w="817977"/>
                <a:gridCol w="936104"/>
                <a:gridCol w="864096"/>
                <a:gridCol w="1008112"/>
                <a:gridCol w="1002234"/>
                <a:gridCol w="1193502"/>
              </a:tblGrid>
              <a:tr h="7480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первоначальный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72 451,3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218358,3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60430,8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5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7 731,6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7 900,8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8 330,2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9 813,6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3 533,2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3 868,5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14 825,1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14 823,8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/>
          <a:srcRect t="31763" b="20952"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 l="54000" t="5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260648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Образование. Социальная политика.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6" cy="350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836"/>
                <a:gridCol w="728943"/>
                <a:gridCol w="728943"/>
                <a:gridCol w="728944"/>
                <a:gridCol w="994015"/>
                <a:gridCol w="1060282"/>
                <a:gridCol w="1149883"/>
                <a:gridCol w="1202150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Разде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043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509120"/>
            <a:ext cx="273630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203202176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81128"/>
            <a:ext cx="2411760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260648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– значимые проекты.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583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2"/>
                <a:gridCol w="864096"/>
                <a:gridCol w="936104"/>
                <a:gridCol w="864096"/>
                <a:gridCol w="1224136"/>
                <a:gridCol w="1152128"/>
                <a:gridCol w="1115615"/>
              </a:tblGrid>
              <a:tr h="11492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7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с.Тельвиска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"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181451,0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181451,0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23538,8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7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для детей и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0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Изготовление, доставка и установка надгробных памятников участникам ВОВ и локальных войн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6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пенсионерам старше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70-ти лет капитального ремонта, находящегося в их собственности жилого помещения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79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Проведений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573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6"/>
                <a:gridCol w="792088"/>
                <a:gridCol w="792088"/>
                <a:gridCol w="936104"/>
                <a:gridCol w="936104"/>
                <a:gridCol w="864096"/>
                <a:gridCol w="899591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"Молодежь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 муниципального жилищного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«Строительство (приобретение) жилых помещений на территории Сельского поселения «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сельсовет» Заполярного района Ненецкого автономного округа на 2024 – 2026 годы».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181 451,0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181 451,0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23 538,8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«Благоустройство территории  Сельского поселения  «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сельсовет» Заполярного района    Ненецкого автономного округа  на 2024- 2026 годы».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0"/>
          <a:ext cx="9144000" cy="63057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32440"/>
                <a:gridCol w="611560"/>
              </a:tblGrid>
              <a:tr h="2943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Основные показатели прогноза социально-экономического развития</a:t>
                      </a:r>
                      <a:r>
                        <a:rPr lang="ru-RU" sz="1400" baseline="0" dirty="0" smtClean="0"/>
                        <a:t>  Сельского поселения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.......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 местного бюджета ……………………………………………………………………….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Бюджетная терминология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65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местного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платных услуг и компенсации затрат государства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</a:tr>
              <a:tr h="7065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оборона. 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политика. 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 – значимые проекты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4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 Сельского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поселения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»  ЗР НАО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 муниципальных программ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19-20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 в инвестиции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Публичные слушания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муниципальных программ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НАО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4" cstate="print"/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916832"/>
            <a:ext cx="18722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Оценивалось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268760"/>
            <a:ext cx="38370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Эффективные         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844824"/>
            <a:ext cx="3986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Умеренно эффективные       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5" y="2420888"/>
            <a:ext cx="46085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Менее эффективные   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1" y="2996952"/>
            <a:ext cx="5040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Эффективность неудовлетворительная      0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 flipV="1">
            <a:off x="2267744" y="1268763"/>
            <a:ext cx="792088" cy="124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 flipV="1">
            <a:off x="2267744" y="1916835"/>
            <a:ext cx="936104" cy="60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9" idx="1"/>
          </p:cNvCxnSpPr>
          <p:nvPr/>
        </p:nvCxnSpPr>
        <p:spPr>
          <a:xfrm>
            <a:off x="2267744" y="2516997"/>
            <a:ext cx="1080121" cy="88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>
            <a:off x="2267744" y="2516997"/>
            <a:ext cx="1512168" cy="407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Предоставление субсидий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8 900,8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556792"/>
            <a:ext cx="20024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МКП «Энергия»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780928"/>
            <a:ext cx="504056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на возмещение</a:t>
            </a:r>
          </a:p>
          <a:p>
            <a:r>
              <a:rPr lang="ru-RU" dirty="0" smtClean="0"/>
              <a:t> недополученных доходов или финансовое</a:t>
            </a:r>
          </a:p>
          <a:p>
            <a:r>
              <a:rPr lang="ru-RU" dirty="0" smtClean="0"/>
              <a:t> возмещение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ru-RU" dirty="0" smtClean="0"/>
              <a:t>, возникающих при оказании </a:t>
            </a:r>
          </a:p>
          <a:p>
            <a:r>
              <a:rPr lang="ru-RU" dirty="0" smtClean="0"/>
              <a:t>жителям поселения услуг общественных бань"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11760" y="1988840"/>
            <a:ext cx="31683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8034096" cy="453650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1343025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вложения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 составили сумму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23 538,8 тыс. руб.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Приобретены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жилых помещений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с.Тельвиска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сельсовет" Заполярного района Ненецкого автономного округа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 smtClean="0"/>
              <a:t> </a:t>
            </a:r>
            <a:br>
              <a:rPr lang="ru-RU" sz="2400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332656"/>
            <a:ext cx="547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476672"/>
            <a:ext cx="305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марта в 17 часов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здании Администрации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Сельского поселения«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Заполярного района Ненецкого автономного округа состоялись  публичные слушания по проекту решения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«Об исполнении местного бюджета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093296"/>
            <a:ext cx="8856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98884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606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показатели </a:t>
            </a:r>
          </a:p>
          <a:p>
            <a:pPr algn="ctr"/>
            <a:r>
              <a:rPr lang="ru-RU" dirty="0" smtClean="0"/>
              <a:t>прогноза социально-экономического развития</a:t>
            </a:r>
          </a:p>
          <a:p>
            <a:pPr algn="ctr"/>
            <a:r>
              <a:rPr lang="ru-RU" dirty="0" smtClean="0"/>
              <a:t> Сельского поселения"</a:t>
            </a:r>
            <a:r>
              <a:rPr lang="ru-RU" dirty="0" err="1" smtClean="0"/>
              <a:t>Тельвисочный</a:t>
            </a:r>
            <a:r>
              <a:rPr lang="ru-RU" dirty="0" smtClean="0"/>
              <a:t> сельсовет"  ЗР НАО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1" y="1596723"/>
          <a:ext cx="8712966" cy="43996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2776"/>
                <a:gridCol w="914538"/>
                <a:gridCol w="884716"/>
                <a:gridCol w="864836"/>
                <a:gridCol w="914538"/>
                <a:gridCol w="914538"/>
                <a:gridCol w="917024"/>
              </a:tblGrid>
              <a:tr h="1315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Ожидаемое исполнение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</a:tr>
              <a:tr h="123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Численность населения (среднегодовая)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808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794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Площадь жилого фонда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кв.м.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25450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27160,7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29139,66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26909,6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28681,3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Протяженность электрических сетей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метр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14 062,07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14 062,07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14 672,07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14 672,07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14 672,07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Количество электростанций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/>
                        <a:t>шт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Трансформаторные подстанции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/>
                        <a:t>шт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Протяженность ВЛ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метр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11 338,00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11 338,00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11 338,00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котельных 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Протяженность теплотрассы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4390,15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4390,15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4390,15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40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Протяженность </a:t>
                      </a:r>
                      <a:r>
                        <a:rPr lang="ru-RU" sz="1000" u="none" strike="noStrike" dirty="0" smtClean="0"/>
                        <a:t>газораспределительной </a:t>
                      </a:r>
                      <a:r>
                        <a:rPr lang="ru-RU" sz="1000" u="none" strike="noStrike" dirty="0"/>
                        <a:t>поселковой сети  </a:t>
                      </a:r>
                      <a:br>
                        <a:rPr lang="ru-RU" sz="1000" u="none" strike="noStrike" dirty="0"/>
                      </a:b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6884,25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6884,25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6884,25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Деревянные мостовые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метр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2356,0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2906,0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2905,0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2905,0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2 905,0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Тротуары из брусчатки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</a:t>
                      </a:r>
                      <a:r>
                        <a:rPr lang="ru-RU" sz="1000" u="none" strike="noStrike" dirty="0" smtClean="0"/>
                        <a:t>052,0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476,0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476,0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476,0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476,0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Пожарные водоемы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6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Обеспечение первичных мер пожарной безопасности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тыс.руб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93,6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157,7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157,7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159,1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Водоснабжение (колодцыв с.Тельвиска, д.Устье)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526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Протяженность автомобильных дорог общего пользования с твердым покрытием (федерального, регионального и межмуниципального, местного значения)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км.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5,11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5,11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5,11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детские площадки 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спортивные площадки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Памятники воинам ВОВ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Памятники культуры  "Крест обетный"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6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Малое и среднее предпринимательство, включая микропредприятия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04664"/>
            <a:ext cx="410445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Заполярного района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1340768"/>
            <a:ext cx="1368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257,05  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348880"/>
            <a:ext cx="23042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838 человек без учета временно зарегистрированных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3356992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населенных пункта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4797152"/>
            <a:ext cx="15841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Тельвиска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5301208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д.Макарово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407707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д.Устье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11760" y="1484784"/>
            <a:ext cx="79208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48064" y="1268760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04048" y="1268760"/>
            <a:ext cx="115212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971600" y="3789040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55776" y="3789040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555776" y="3789040"/>
            <a:ext cx="25202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620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1700811"/>
          <a:ext cx="8928993" cy="4891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589"/>
                <a:gridCol w="935835"/>
                <a:gridCol w="1080120"/>
                <a:gridCol w="1080120"/>
                <a:gridCol w="1054137"/>
                <a:gridCol w="965748"/>
                <a:gridCol w="932444"/>
              </a:tblGrid>
              <a:tr h="511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Показатель, тыс.рублей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Факт </a:t>
                      </a:r>
                      <a:r>
                        <a:rPr lang="ru-RU" sz="1400" u="none" strike="noStrike" dirty="0" smtClean="0"/>
                        <a:t>2022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Факт </a:t>
                      </a:r>
                      <a:r>
                        <a:rPr lang="ru-RU" sz="1400" u="none" strike="noStrike" dirty="0" smtClean="0"/>
                        <a:t>2023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Утверждено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Уточненный план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Исполнено 2024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Доходы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111 211,7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68 003,3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+mn-lt"/>
                        </a:rPr>
                        <a:t>48 156,0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270 989,4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114 260,3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42,2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Безвозмездные поступления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107 058,9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62 489,0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44 466,4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267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299,7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109 053,4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40,8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в т.ч. 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из окружного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62 594,9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7 922,5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6 111,9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212 932,0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65 751,0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из районного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44 464,0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54 566,5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38 354,5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53 285,2</a:t>
                      </a: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42 218,7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30,9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16,0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1082,5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1082,5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62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от возврата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1,2</a:t>
                      </a: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418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Налоговые, неналоговые доходы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4 152,8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5514,3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3 689,7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3 689,7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5206,9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141,1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Расходы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51 927,4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126 589,3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48 156,0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273 417,7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114 346,5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41,8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/>
                        <a:t>Профицит</a:t>
                      </a:r>
                      <a:r>
                        <a:rPr lang="ru-RU" sz="1400" u="none" strike="noStrike" dirty="0"/>
                        <a:t>/Дефицит (+/-)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59 284,3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-58 586,0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-2428,3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-86,2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% дефицита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1062,4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65,6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Источники финансирования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дефицита бюджета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1062,4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2428,3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Изменение остатков на счетах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по учету средств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1062,4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2428,3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/>
                        <a:t>х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Исполнение местного бюджета в 2024 году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03648" y="2420888"/>
            <a:ext cx="3024336" cy="3024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75656" y="2780928"/>
            <a:ext cx="2880320" cy="26642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979712" y="3789040"/>
            <a:ext cx="1872208" cy="16561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4" y="3573016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доходы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270 989,4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504" y="5157193"/>
          <a:ext cx="1080120" cy="97536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дефицит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(-)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2428,3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тыс.рублей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95736" y="1700808"/>
          <a:ext cx="1584176" cy="432047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660232" y="1700807"/>
          <a:ext cx="1368152" cy="504057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ФАКТ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Овал 24"/>
          <p:cNvSpPr/>
          <p:nvPr/>
        </p:nvSpPr>
        <p:spPr>
          <a:xfrm>
            <a:off x="4644008" y="2420888"/>
            <a:ext cx="2952328" cy="30963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07504" y="2348880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расходы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273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417,7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812360" y="2492896"/>
          <a:ext cx="1224136" cy="731520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расходы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114 346,5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Овал 30"/>
          <p:cNvSpPr/>
          <p:nvPr/>
        </p:nvSpPr>
        <p:spPr>
          <a:xfrm>
            <a:off x="4644008" y="2636912"/>
            <a:ext cx="2952328" cy="28803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884368" y="3725416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доходы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114 260,3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956376" y="5309593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Дефицит (-)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86,2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тыс.рублей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Овал 25"/>
          <p:cNvSpPr/>
          <p:nvPr/>
        </p:nvSpPr>
        <p:spPr>
          <a:xfrm>
            <a:off x="5724128" y="4725143"/>
            <a:ext cx="792088" cy="648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07504" y="4221088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(превышение расходов бюджета над его доходами) Принимается решение об источниках покрытия дефицита бюджета: использовать имеющиеся накопления, остатки или привлечь заемные средства.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422108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превышение доходов бюджета над его расходами Необходимо определить, как их использовать: накапливать резервы остатки или погашать долг.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15616" y="5589240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475656" y="2996952"/>
            <a:ext cx="1924800" cy="1152128"/>
          </a:xfrm>
          <a:prstGeom prst="triangle">
            <a:avLst>
              <a:gd name="adj" fmla="val 5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043608" y="2564904"/>
            <a:ext cx="2736304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Улыбающееся лицо 40"/>
          <p:cNvSpPr/>
          <p:nvPr/>
        </p:nvSpPr>
        <p:spPr>
          <a:xfrm>
            <a:off x="611560" y="2564904"/>
            <a:ext cx="936104" cy="79208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лыбающееся лицо 41"/>
          <p:cNvSpPr/>
          <p:nvPr/>
        </p:nvSpPr>
        <p:spPr>
          <a:xfrm>
            <a:off x="3203848" y="2132856"/>
            <a:ext cx="576064" cy="50405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11560" y="2204864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275857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652120" y="3149352"/>
            <a:ext cx="2088232" cy="1152128"/>
          </a:xfrm>
          <a:prstGeom prst="triangle">
            <a:avLst>
              <a:gd name="adj" fmla="val 5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508104" y="2636912"/>
            <a:ext cx="2664296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Улыбающееся лицо 49"/>
          <p:cNvSpPr/>
          <p:nvPr/>
        </p:nvSpPr>
        <p:spPr>
          <a:xfrm>
            <a:off x="5436096" y="2060848"/>
            <a:ext cx="864096" cy="6480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1" name="Улыбающееся лицо 50"/>
          <p:cNvSpPr/>
          <p:nvPr/>
        </p:nvSpPr>
        <p:spPr>
          <a:xfrm>
            <a:off x="7524328" y="2564904"/>
            <a:ext cx="1152128" cy="100811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292080" y="162880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812360" y="227687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Picture 2" descr="https://realguy.ru/wp-content/uploads/mat_6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080120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691680" y="260648"/>
            <a:ext cx="712879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долг в 2024 году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Заполярного района Ненецкого Автономного Округа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планировался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404665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доходов местного бюджета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404664"/>
            <a:ext cx="8640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404664"/>
            <a:ext cx="9361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114 260,3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4046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42,2%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0" y="1628800"/>
            <a:ext cx="255577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3 414,0 тыс.руб.  146,3 %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915817" y="1628800"/>
            <a:ext cx="2088231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1 792,9 тыс. руб. 132,3%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580112" y="1628800"/>
            <a:ext cx="295232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109 053,4 тыс.руб.    40,8%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348880"/>
            <a:ext cx="194421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 1375,4 тыс.руб.  117,6%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-Акцизы 909,7 тыс. руб. 114,4%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 на совокупный доход 812,0 тыс.руб. 526,2%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 на имущество физических лиц 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100,7 тыс. руб. 93,5%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Земельный налог – 209,4тыс. руб. -207,7%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6,8 тыс. руб. 100%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2348880"/>
            <a:ext cx="22322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1 459,4тыс. руб. 135,9%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284,9 тыс. руб. 101,1%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 неналоговые доходы 48,6 тыс. руб.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348880"/>
            <a:ext cx="29523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-Дотации  7 554,9 тыс.руб.  100%.,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т.ч.: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 окружного бюджета – 2 414,1 т. р.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 районного бюджета – 5 140,8 т. р.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-Субсидии – 25 899,4 тыс.руб.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-Субвенции –37 137,5 тыс. руб.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-Иные межбюджетные трансферты –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37 377,9 тыс. руб.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1987</Words>
  <Application>Microsoft Office PowerPoint</Application>
  <PresentationFormat>Экран (4:3)</PresentationFormat>
  <Paragraphs>824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 2024 году  вложения в инвестиции составили сумму 23 538,8 тыс. руб.   Приобретены 3 жилых помещений в с.Тельвиска Сельского поселения "Тельвисочный сельсовет" Заполярного района Ненецкого автономного округа    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Пользователь</cp:lastModifiedBy>
  <cp:revision>423</cp:revision>
  <dcterms:created xsi:type="dcterms:W3CDTF">2019-02-15T14:09:04Z</dcterms:created>
  <dcterms:modified xsi:type="dcterms:W3CDTF">2025-01-30T10:47:09Z</dcterms:modified>
</cp:coreProperties>
</file>