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93" r:id="rId3"/>
    <p:sldId id="285" r:id="rId4"/>
    <p:sldId id="273" r:id="rId5"/>
    <p:sldId id="317" r:id="rId6"/>
    <p:sldId id="306" r:id="rId7"/>
    <p:sldId id="307" r:id="rId8"/>
    <p:sldId id="308" r:id="rId9"/>
    <p:sldId id="309" r:id="rId10"/>
    <p:sldId id="310" r:id="rId11"/>
    <p:sldId id="311" r:id="rId12"/>
    <p:sldId id="314" r:id="rId13"/>
    <p:sldId id="318" r:id="rId14"/>
    <p:sldId id="315" r:id="rId15"/>
    <p:sldId id="316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72;&#1073;&#1086;&#1095;&#1080;&#1081;%20&#1089;&#1090;&#1086;&#1083;\&#1092;&#1086;&#1088;&#1084;&#1099;%20&#1076;&#1083;&#1103;%20&#1089;&#1072;&#1081;&#1090;&#1072;%20&#1073;&#1102;&#1076;&#1078;&#1077;&#1090;%20&#1076;&#1083;&#1103;%20&#1075;&#1088;&#1072;&#1078;&#1076;&#1072;&#1085;\&#1044;&#1080;&#1072;&#1075;&#1088;&#1072;&#1084;&#1084;&#1099;%20&#1076;&#1083;&#1103;%20&#1055;&#1088;&#1077;&#1079;&#1077;&#1085;&#1090;&#1072;&#1094;&#1080;&#1081;\&#1076;&#1080;&#1072;&#1075;&#1088;&#1072;&#1084;&#1084;&#1099;%20&#1073;&#1102;&#1076;&#1078;&#1077;&#1090;%20&#1091;&#1090;&#1086;&#1095;&#1085;&#1077;&#1085;&#1085;&#1099;&#1081;%202015,2016%20&#1087;&#1088;&#1077;&#1082;&#1090;%202017&#1075;%20%20&#1055;&#1088;&#1077;&#1079;&#1077;&#1085;&#1090;&#1072;&#1094;&#1080;&#1103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&#1055;&#1086;&#1083;&#1100;&#1079;&#1086;&#1074;&#1072;&#1090;&#1077;&#1083;&#1100;\Desktop\&#1080;&#1089;&#1087;&#1086;&#1083;&#1085;&#1077;&#1085;&#1080;&#1077;%20&#1073;&#1102;&#1076;&#1078;&#1077;&#1090;&#1072;%201%20&#1082;&#1074;.2017%20&#1075;&#1086;&#1076;&#1072;(&#1055;&#1088;&#1077;&#1079;&#1077;&#1085;&#1090;&#1072;&#1094;&#1080;&#1103;)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percentStacked"/>
        <c:gapWidth val="95"/>
        <c:gapDepth val="95"/>
        <c:shape val="box"/>
        <c:axId val="82430592"/>
        <c:axId val="84353408"/>
        <c:axId val="0"/>
      </c:bar3DChart>
      <c:catAx>
        <c:axId val="82430592"/>
        <c:scaling>
          <c:orientation val="minMax"/>
        </c:scaling>
        <c:axPos val="b"/>
        <c:majorTickMark val="none"/>
        <c:tickLblPos val="nextTo"/>
        <c:crossAx val="84353408"/>
        <c:crosses val="autoZero"/>
        <c:auto val="1"/>
        <c:lblAlgn val="ctr"/>
        <c:lblOffset val="100"/>
      </c:catAx>
      <c:valAx>
        <c:axId val="84353408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8243059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r>
              <a:rPr lang="ru-RU" sz="1800" b="1" dirty="0" smtClean="0"/>
              <a:t>Муниципальный долг МО «</a:t>
            </a:r>
            <a:r>
              <a:rPr lang="ru-RU" sz="1800" b="1" dirty="0" err="1" smtClean="0"/>
              <a:t>Тельвисочный</a:t>
            </a:r>
            <a:r>
              <a:rPr lang="ru-RU" sz="1800" b="1" baseline="0" dirty="0" smtClean="0"/>
              <a:t> сельсовет</a:t>
            </a:r>
            <a:r>
              <a:rPr lang="ru-RU" sz="1800" b="1" dirty="0" smtClean="0"/>
              <a:t>» НАО не планируется</a:t>
            </a:r>
            <a:endParaRPr lang="ru-RU" sz="1800" dirty="0"/>
          </a:p>
        </c:rich>
      </c:tx>
      <c:layout/>
    </c:title>
    <c:view3D>
      <c:depthPercent val="100"/>
      <c:rAngAx val="1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gapWidth val="95"/>
        <c:gapDepth val="95"/>
        <c:shape val="box"/>
        <c:axId val="84372864"/>
        <c:axId val="84391040"/>
        <c:axId val="0"/>
      </c:bar3DChart>
      <c:catAx>
        <c:axId val="8437286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84391040"/>
        <c:crosses val="autoZero"/>
        <c:auto val="1"/>
        <c:lblAlgn val="ctr"/>
        <c:lblOffset val="100"/>
      </c:catAx>
      <c:valAx>
        <c:axId val="84391040"/>
        <c:scaling>
          <c:orientation val="minMax"/>
        </c:scaling>
        <c:delete val="1"/>
        <c:axPos val="l"/>
        <c:numFmt formatCode="0.0" sourceLinked="1"/>
        <c:tickLblPos val="none"/>
        <c:crossAx val="843728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0.27426</cdr:x>
      <cdr:y>0.1427</cdr:y>
    </cdr:from>
    <cdr:to>
      <cdr:x>0.39619</cdr:x>
      <cdr:y>0.33318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56780" y="68505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0.02461</cdr:x>
      <cdr:y>0.0227</cdr:y>
    </cdr:from>
    <cdr:to>
      <cdr:x>0.9656</cdr:x>
      <cdr:y>0.71429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4572" y="102996"/>
          <a:ext cx="7056784" cy="3137364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20000"/>
            <a:lumOff val="80000"/>
          </a:schemeClr>
        </a:solidFill>
        <a:ln xmlns:a="http://schemas.openxmlformats.org/drawingml/2006/main">
          <a:solidFill>
            <a:schemeClr val="accent4">
              <a:lumMod val="75000"/>
            </a:schemeClr>
          </a:solidFill>
        </a:ln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Муниципальный долг на 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01.07.2020 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года</a:t>
          </a:r>
        </a:p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0,0 тыс. руб.</a:t>
          </a:r>
        </a:p>
        <a:p xmlns:a="http://schemas.openxmlformats.org/drawingml/2006/main">
          <a:pPr algn="ctr"/>
          <a:endParaRPr lang="ru-RU" sz="1800" dirty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ctr"/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0.60073</cdr:x>
      <cdr:y>0.5327</cdr:y>
    </cdr:from>
    <cdr:to>
      <cdr:x>0.72266</cdr:x>
      <cdr:y>0.72317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505052" y="25572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0.29346</cdr:x>
      <cdr:y>0.53968</cdr:y>
    </cdr:from>
    <cdr:to>
      <cdr:x>0.4154</cdr:x>
      <cdr:y>0.74125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200796" y="24482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0.39909</cdr:x>
      <cdr:y>0.69841</cdr:y>
    </cdr:from>
    <cdr:to>
      <cdr:x>0.60073</cdr:x>
      <cdr:y>0.95238</cdr:y>
    </cdr:to>
    <cdr:sp macro="" textlink="">
      <cdr:nvSpPr>
        <cdr:cNvPr id="20" name="Блок-схема: извлечение 19"/>
        <cdr:cNvSpPr/>
      </cdr:nvSpPr>
      <cdr:spPr>
        <a:xfrm xmlns:a="http://schemas.openxmlformats.org/drawingml/2006/main">
          <a:off x="2992884" y="3168352"/>
          <a:ext cx="1512168" cy="1152128"/>
        </a:xfrm>
        <a:prstGeom xmlns:a="http://schemas.openxmlformats.org/drawingml/2006/main" prst="flowChartExtra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0.20906</cdr:x>
      <cdr:y>0.42857</cdr:y>
    </cdr:from>
    <cdr:to>
      <cdr:x>0.36795</cdr:x>
      <cdr:y>0.66667</cdr:y>
    </cdr:to>
    <cdr:sp macro="" textlink="">
      <cdr:nvSpPr>
        <cdr:cNvPr id="21" name="Блок-схема: дисплей 20"/>
        <cdr:cNvSpPr/>
      </cdr:nvSpPr>
      <cdr:spPr>
        <a:xfrm xmlns:a="http://schemas.openxmlformats.org/drawingml/2006/main">
          <a:off x="1800199" y="1944216"/>
          <a:ext cx="1368153" cy="1080120"/>
        </a:xfrm>
        <a:prstGeom xmlns:a="http://schemas.openxmlformats.org/drawingml/2006/main" prst="flowChartDisplay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Д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0.64391</cdr:x>
      <cdr:y>0.42857</cdr:y>
    </cdr:from>
    <cdr:to>
      <cdr:x>0.80279</cdr:x>
      <cdr:y>0.66667</cdr:y>
    </cdr:to>
    <cdr:sp macro="" textlink="">
      <cdr:nvSpPr>
        <cdr:cNvPr id="22" name="Блок-схема: дисплей 21"/>
        <cdr:cNvSpPr/>
      </cdr:nvSpPr>
      <cdr:spPr>
        <a:xfrm xmlns:a="http://schemas.openxmlformats.org/drawingml/2006/main">
          <a:off x="5544616" y="1944215"/>
          <a:ext cx="1368152" cy="1080135"/>
        </a:xfrm>
        <a:prstGeom xmlns:a="http://schemas.openxmlformats.org/drawingml/2006/main" prst="flowChartDisplay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Р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0.23415</cdr:x>
      <cdr:y>0.69841</cdr:y>
    </cdr:from>
    <cdr:to>
      <cdr:x>0.81952</cdr:x>
      <cdr:y>0.71429</cdr:y>
    </cdr:to>
    <cdr:sp macro="" textlink="">
      <cdr:nvSpPr>
        <cdr:cNvPr id="11" name="Двойная стрелка влево/вправо 10"/>
        <cdr:cNvSpPr/>
      </cdr:nvSpPr>
      <cdr:spPr>
        <a:xfrm xmlns:a="http://schemas.openxmlformats.org/drawingml/2006/main">
          <a:off x="2016224" y="3168352"/>
          <a:ext cx="5040560" cy="72008"/>
        </a:xfrm>
        <a:prstGeom xmlns:a="http://schemas.openxmlformats.org/drawingml/2006/main" prst="left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22.07.2020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31540" y="1877776"/>
            <a:ext cx="8532948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/>
              <a:t> ПОСТАНОВЛЕНИЕ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от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13 июля 2020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года №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104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Администрации муниципального образования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сельсовет» Ненецкого автономного округа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«Об утверждении отчета об исполнении местного бюджета за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первое полугодие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2020 года»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5517232"/>
            <a:ext cx="3707904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endParaRPr lang="ru-RU" sz="12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Администрация МО «</a:t>
            </a:r>
            <a:r>
              <a:rPr lang="ru-RU" sz="1200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sz="1200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sz="1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3284984"/>
            <a:ext cx="9144000" cy="244827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87624" y="260648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Социальная политика. Физическая культура и спорт. Исполнение на 01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2020 года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9" cy="361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1066"/>
                <a:gridCol w="954274"/>
                <a:gridCol w="954274"/>
                <a:gridCol w="1289165"/>
                <a:gridCol w="1442610"/>
                <a:gridCol w="1442610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2020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полугодие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полугодие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0707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3 793,3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127,4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1 580,6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1 580,5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1101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4509120"/>
            <a:ext cx="4716016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81128"/>
            <a:ext cx="4427984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Исполнение муниципальных программ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МО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9" cy="6554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1066"/>
                <a:gridCol w="954274"/>
                <a:gridCol w="954274"/>
                <a:gridCol w="1289165"/>
                <a:gridCol w="1442610"/>
                <a:gridCol w="1442610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2020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полугодие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полугодие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"Молодежь муниципального образования "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Ненецкого автономного округа на 2020 - 2022 годы"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0707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"Старшее поколение муниципального образования "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Ненецкого автономного округа на 2020 - 2022 годы"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127,4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малого и среднего предпринимательства на территории муниципального образования «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2018 – 2020 годы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0113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145,5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«Развитие и поддержка  муниципального жилищного фонда  муниципального образования «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2019-2022 годы».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0412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836712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Межбюджетные трансферты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2020 года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556792"/>
            <a:ext cx="200247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241,7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2780928"/>
            <a:ext cx="504056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Контрольно-счетная палата  Заполярного района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411760" y="1988840"/>
            <a:ext cx="316835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95537" y="5301208"/>
            <a:ext cx="7776864" cy="120032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На осуществление полномочий внешнего</a:t>
            </a:r>
          </a:p>
          <a:p>
            <a:r>
              <a:rPr lang="ru-RU" dirty="0" smtClean="0"/>
              <a:t>финансового контроля  контрольно – счетного органа</a:t>
            </a:r>
          </a:p>
          <a:p>
            <a:r>
              <a:rPr lang="ru-RU" dirty="0" smtClean="0"/>
              <a:t> МО «</a:t>
            </a:r>
            <a:r>
              <a:rPr lang="ru-RU" dirty="0" err="1" smtClean="0"/>
              <a:t>Тельвисочный</a:t>
            </a:r>
            <a:r>
              <a:rPr lang="ru-RU" dirty="0" smtClean="0"/>
              <a:t> сельсовет НАО</a:t>
            </a:r>
          </a:p>
          <a:p>
            <a:endParaRPr lang="ru-RU" dirty="0"/>
          </a:p>
        </p:txBody>
      </p:sp>
      <p:cxnSp>
        <p:nvCxnSpPr>
          <p:cNvPr id="12" name="Прямая со стрелкой 11"/>
          <p:cNvCxnSpPr>
            <a:endCxn id="9" idx="0"/>
          </p:cNvCxnSpPr>
          <p:nvPr/>
        </p:nvCxnSpPr>
        <p:spPr>
          <a:xfrm flipH="1">
            <a:off x="4283969" y="3429000"/>
            <a:ext cx="2232247" cy="18722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836712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Предоставление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субсидий – 2 955,2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тыс. руб.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556792"/>
            <a:ext cx="200247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МКП «Энергия»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2780928"/>
            <a:ext cx="5040560" cy="12311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на возмещение недополученных доходов или финансовое возмещение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затрат</a:t>
            </a:r>
            <a:r>
              <a:rPr lang="ru-RU" dirty="0" smtClean="0"/>
              <a:t>, возникающих при оказании  жителям поселения услуг общественных бань"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411760" y="1988840"/>
            <a:ext cx="316835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556792"/>
            <a:ext cx="8034096" cy="2160240"/>
          </a:xfrm>
        </p:spPr>
        <p:txBody>
          <a:bodyPr>
            <a:noAutofit/>
          </a:bodyPr>
          <a:lstStyle/>
          <a:p>
            <a:pPr lvl="0" algn="ctr" fontAlgn="base">
              <a:spcAft>
                <a:spcPct val="0"/>
              </a:spcAft>
              <a:tabLst>
                <a:tab pos="1343025" algn="l"/>
              </a:tabLst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первом полугодии</a:t>
            </a:r>
            <a:r>
              <a:rPr lang="ru-RU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2020 года  вложений в инвестиции - нет.</a:t>
            </a:r>
            <a:endParaRPr lang="ru-RU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95736" y="332656"/>
            <a:ext cx="5479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Бюджетные инвестиции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03648" y="1988840"/>
            <a:ext cx="655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19672" y="764704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1556792"/>
            <a:ext cx="6984776" cy="192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Финансовый отдел Администрации </a:t>
            </a:r>
          </a:p>
          <a:p>
            <a:pPr algn="ctr"/>
            <a:r>
              <a:rPr lang="ru-RU" dirty="0" smtClean="0"/>
              <a:t> муниципального образования </a:t>
            </a:r>
          </a:p>
          <a:p>
            <a:pPr algn="ctr"/>
            <a:r>
              <a:rPr lang="ru-RU" dirty="0" smtClean="0"/>
              <a:t>«</a:t>
            </a:r>
            <a:r>
              <a:rPr lang="ru-RU" dirty="0" err="1" smtClean="0"/>
              <a:t>Тельвисочный</a:t>
            </a:r>
            <a:r>
              <a:rPr lang="ru-RU" dirty="0" smtClean="0"/>
              <a:t> сельсовет» Ненецкого автономного округа</a:t>
            </a:r>
          </a:p>
          <a:p>
            <a:pPr algn="ct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ct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</a:t>
            </a:r>
          </a:p>
          <a:p>
            <a:pPr algn="ct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ct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72008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31640" y="620688"/>
            <a:ext cx="6984776" cy="50405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Основные параметры  исполнения местного бюджета за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первое полугодие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2020 года  (тыс.руб.)</a:t>
            </a:r>
            <a:endParaRPr lang="ru-RU" sz="1800" dirty="0">
              <a:ln>
                <a:solidFill>
                  <a:srgbClr val="0070C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941168"/>
            <a:ext cx="9144000" cy="2016224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1196751"/>
          <a:ext cx="9036494" cy="4070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6817"/>
                <a:gridCol w="1351430"/>
                <a:gridCol w="1526826"/>
                <a:gridCol w="1263230"/>
                <a:gridCol w="1728191"/>
              </a:tblGrid>
              <a:tr h="10081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2020 год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 на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первое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полугодие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года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01.07.2020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01.07.2020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по отношению квартального плана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35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74 922,2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36 550,2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36 273,3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3 157,7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421,1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4 429,0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166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71 764,5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35 129,1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34 844,3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843,9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47 414,1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39 436,5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83,2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/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(-,+)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-12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921,7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863,9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163,2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% дефицита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009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Источники финансирования</a:t>
                      </a:r>
                      <a:b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дефицита бюджета</a:t>
                      </a:r>
                      <a:endParaRPr lang="ru-RU" sz="14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921,7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009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Изменение остатков на счетах</a:t>
                      </a:r>
                      <a:b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 учету средств бюджета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921,7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6480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РАЗМЕР МУНИЦИПАЛЬНОГО ДОЛГА</a:t>
            </a:r>
            <a:endParaRPr lang="ru-RU" sz="2800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395536" y="1700808"/>
          <a:ext cx="828092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Содержимое 4"/>
          <p:cNvGraphicFramePr>
            <a:graphicFrameLocks/>
          </p:cNvGraphicFramePr>
          <p:nvPr/>
        </p:nvGraphicFramePr>
        <p:xfrm>
          <a:off x="323528" y="1916832"/>
          <a:ext cx="861092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59632" y="476672"/>
            <a:ext cx="6840760" cy="43204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Исполнение  по доходам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01.07.2020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года, тыс. руб.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-3000" contrast="-52000"/>
          </a:blip>
          <a:srcRect t="31763" b="20952"/>
          <a:stretch>
            <a:fillRect/>
          </a:stretch>
        </p:blipFill>
        <p:spPr bwMode="auto">
          <a:xfrm>
            <a:off x="0" y="4005064"/>
            <a:ext cx="9144000" cy="2852936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052736"/>
          <a:ext cx="9144000" cy="475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9992"/>
                <a:gridCol w="1224136"/>
                <a:gridCol w="1224136"/>
                <a:gridCol w="1224136"/>
                <a:gridCol w="971600"/>
              </a:tblGrid>
              <a:tr h="84525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Структура доходов  бюджета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2020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01.07.2020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полугодие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213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доходы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872,9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420,6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426,4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101,4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899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472,9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232,9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214,2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92,0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213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совокупный доход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34,5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34,5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55,5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160,9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213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645,4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235,6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235,7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213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899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919,5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422,0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422,0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899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141,1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70,5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70,2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213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54,9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899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</a:t>
                      </a:r>
                    </a:p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поступления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427,2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35 791,8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35 507,0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259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662,7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662,7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662,7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59632" y="476672"/>
            <a:ext cx="6840760" cy="43204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Исполнение  по расходам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01.07.2020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года, тыс. руб.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-3000" contrast="-52000"/>
          </a:blip>
          <a:srcRect t="31763" b="20952"/>
          <a:stretch>
            <a:fillRect/>
          </a:stretch>
        </p:blipFill>
        <p:spPr bwMode="auto">
          <a:xfrm>
            <a:off x="0" y="4005064"/>
            <a:ext cx="9144000" cy="2852936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052736"/>
          <a:ext cx="9144000" cy="4051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9992"/>
                <a:gridCol w="1224136"/>
                <a:gridCol w="1224136"/>
                <a:gridCol w="1224136"/>
                <a:gridCol w="971600"/>
              </a:tblGrid>
              <a:tr h="100656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Структура расходов бюджета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2020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первое полугодие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полугодие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18 078,1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9 172,9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8 971,0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569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152,7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3 442,1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979,8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979,6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Жилищно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- коммунальное хозяйство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61 845,2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35 474,7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27 712,1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78,1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569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569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3 981,3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1 688,3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1 687,5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403648" y="476672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 исполнение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01.07.2020г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8" cy="52635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1066"/>
                <a:gridCol w="954274"/>
                <a:gridCol w="954274"/>
                <a:gridCol w="1289164"/>
                <a:gridCol w="1625588"/>
                <a:gridCol w="1259632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2020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полугодие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2020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полугодие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3 018,9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1 715,4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1 715,3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10 969,8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5 212,2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5 072,6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97,3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241,7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241,7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3 466,6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1 961,6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1 899,3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96,8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исполнение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01.07.2020г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4" y="1412775"/>
          <a:ext cx="8928992" cy="49997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9089"/>
                <a:gridCol w="931836"/>
                <a:gridCol w="931836"/>
                <a:gridCol w="1258851"/>
                <a:gridCol w="1408690"/>
                <a:gridCol w="1408690"/>
              </a:tblGrid>
              <a:tr h="103490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2020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 первое полугодие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полугодие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</a:txBody>
                  <a:tcPr/>
                </a:tc>
              </a:tr>
              <a:tr h="8034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0203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152,7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916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0309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3305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пожарной безопасности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0310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367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0314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259632" y="548680"/>
            <a:ext cx="7344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  исполнение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01.07.2020г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4" y="1124743"/>
          <a:ext cx="8928992" cy="2732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5169"/>
                <a:gridCol w="1017279"/>
                <a:gridCol w="1152128"/>
                <a:gridCol w="1080120"/>
                <a:gridCol w="1440160"/>
                <a:gridCol w="1224136"/>
              </a:tblGrid>
              <a:tr h="6602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 2020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на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полугодие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полугодие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</a:txBody>
                  <a:tcPr/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0408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498,1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27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2 478,5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451,5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451,5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0412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61048"/>
            <a:ext cx="9144000" cy="299695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259632" y="404664"/>
            <a:ext cx="7560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коммунальное хозяйство исполнение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01.07.2020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" y="1052735"/>
          <a:ext cx="9143998" cy="3463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1065"/>
                <a:gridCol w="954274"/>
                <a:gridCol w="954274"/>
                <a:gridCol w="1289163"/>
                <a:gridCol w="1442611"/>
                <a:gridCol w="1442611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2020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полугодие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полугодие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18 835,5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25 118,9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21 504,8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13 746,7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3 732,3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894,4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14 158,5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13 071,0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13 071,0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509120"/>
            <a:ext cx="9144000" cy="234888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3463</TotalTime>
  <Words>1099</Words>
  <Application>Microsoft Office PowerPoint</Application>
  <PresentationFormat>Экран (4:3)</PresentationFormat>
  <Paragraphs>407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Слайд 1</vt:lpstr>
      <vt:lpstr>Основные параметры  исполнения местного бюджета за первое полугодие 2020 года  (тыс.руб.)</vt:lpstr>
      <vt:lpstr>РАЗМЕР МУНИЦИПАЛЬНОГО ДОЛГА</vt:lpstr>
      <vt:lpstr>Исполнение  по доходам на 01.07.2020 года, тыс. руб.</vt:lpstr>
      <vt:lpstr>Исполнение  по расходам на 01.07.2020 года, тыс. руб.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 в первом полугодии  2020 года  вложений в инвестиции - нет.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414</cp:revision>
  <dcterms:created xsi:type="dcterms:W3CDTF">2016-06-20T09:05:39Z</dcterms:created>
  <dcterms:modified xsi:type="dcterms:W3CDTF">2020-07-22T12:59:21Z</dcterms:modified>
</cp:coreProperties>
</file>