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8"/>
  </p:notesMasterIdLst>
  <p:sldIdLst>
    <p:sldId id="256" r:id="rId2"/>
    <p:sldId id="293" r:id="rId3"/>
    <p:sldId id="285" r:id="rId4"/>
    <p:sldId id="273" r:id="rId5"/>
    <p:sldId id="317" r:id="rId6"/>
    <p:sldId id="306" r:id="rId7"/>
    <p:sldId id="307" r:id="rId8"/>
    <p:sldId id="308" r:id="rId9"/>
    <p:sldId id="309" r:id="rId10"/>
    <p:sldId id="310" r:id="rId11"/>
    <p:sldId id="311" r:id="rId12"/>
    <p:sldId id="314" r:id="rId13"/>
    <p:sldId id="318" r:id="rId14"/>
    <p:sldId id="315" r:id="rId15"/>
    <p:sldId id="31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73;&#1102;&#1076;&#1078;&#1077;&#1090;%20&#1091;&#1090;&#1086;&#1095;&#1085;&#1077;&#1085;&#1085;&#1099;&#1081;%202015,2016%20&#1087;&#1088;&#1077;&#1082;&#1090;%202017&#1075;%20%20&#1055;&#1088;&#1077;&#1079;&#1077;&#1085;&#1090;&#1072;&#1094;&#1080;&#1103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55;&#1086;&#1083;&#1100;&#1079;&#1086;&#1074;&#1072;&#1090;&#1077;&#1083;&#1100;\Desktop\&#1080;&#1089;&#1087;&#1086;&#1083;&#1085;&#1077;&#1085;&#1080;&#1077;%20&#1073;&#1102;&#1076;&#1078;&#1077;&#1090;&#1072;%201%20&#1082;&#1074;.2017%20&#1075;&#1086;&#1076;&#1072;(&#1055;&#1088;&#1077;&#1079;&#1077;&#1085;&#1090;&#1072;&#1094;&#1080;&#1103;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percentStacked"/>
        <c:gapWidth val="95"/>
        <c:gapDepth val="95"/>
        <c:shape val="box"/>
        <c:axId val="101593856"/>
        <c:axId val="101595392"/>
        <c:axId val="0"/>
      </c:bar3DChart>
      <c:catAx>
        <c:axId val="101593856"/>
        <c:scaling>
          <c:orientation val="minMax"/>
        </c:scaling>
        <c:axPos val="b"/>
        <c:majorTickMark val="none"/>
        <c:tickLblPos val="nextTo"/>
        <c:crossAx val="101595392"/>
        <c:crosses val="autoZero"/>
        <c:auto val="1"/>
        <c:lblAlgn val="ctr"/>
        <c:lblOffset val="100"/>
      </c:catAx>
      <c:valAx>
        <c:axId val="101595392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10159385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dirty="0" smtClean="0"/>
              <a:t>Муниципальный долг МО «</a:t>
            </a:r>
            <a:r>
              <a:rPr lang="ru-RU" sz="1800" b="1" dirty="0" err="1" smtClean="0"/>
              <a:t>Тельвисочный</a:t>
            </a:r>
            <a:r>
              <a:rPr lang="ru-RU" sz="1800" b="1" baseline="0" dirty="0" smtClean="0"/>
              <a:t> сельсовет</a:t>
            </a:r>
            <a:r>
              <a:rPr lang="ru-RU" sz="1800" b="1" dirty="0" smtClean="0"/>
              <a:t>» НАО не планируется</a:t>
            </a:r>
            <a:endParaRPr lang="ru-RU" sz="1800" dirty="0"/>
          </a:p>
        </c:rich>
      </c:tx>
      <c:layout/>
    </c:title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gapWidth val="95"/>
        <c:gapDepth val="95"/>
        <c:shape val="box"/>
        <c:axId val="101615104"/>
        <c:axId val="101616640"/>
        <c:axId val="0"/>
      </c:bar3DChart>
      <c:catAx>
        <c:axId val="10161510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01616640"/>
        <c:crosses val="autoZero"/>
        <c:auto val="1"/>
        <c:lblAlgn val="ctr"/>
        <c:lblOffset val="100"/>
      </c:catAx>
      <c:valAx>
        <c:axId val="101616640"/>
        <c:scaling>
          <c:orientation val="minMax"/>
        </c:scaling>
        <c:delete val="1"/>
        <c:axPos val="l"/>
        <c:numFmt formatCode="0.0" sourceLinked="1"/>
        <c:tickLblPos val="none"/>
        <c:crossAx val="1016151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0.27426</cdr:x>
      <cdr:y>0.1427</cdr:y>
    </cdr:from>
    <cdr:to>
      <cdr:x>0.39619</cdr:x>
      <cdr:y>0.33318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56780" y="685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0.02461</cdr:x>
      <cdr:y>0.0227</cdr:y>
    </cdr:from>
    <cdr:to>
      <cdr:x>0.9656</cdr:x>
      <cdr:y>0.71429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4572" y="102996"/>
          <a:ext cx="7056784" cy="313736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  <a:ln xmlns:a="http://schemas.openxmlformats.org/drawingml/2006/main">
          <a:solidFill>
            <a:schemeClr val="accent4">
              <a:lumMod val="75000"/>
            </a:schemeClr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Муниципальный долг на 01.10.2022 года</a:t>
          </a:r>
        </a:p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0,0 тыс. руб.</a:t>
          </a: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0.60073</cdr:x>
      <cdr:y>0.5327</cdr:y>
    </cdr:from>
    <cdr:to>
      <cdr:x>0.72266</cdr:x>
      <cdr:y>0.72317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05052" y="25572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0.29346</cdr:x>
      <cdr:y>0.53968</cdr:y>
    </cdr:from>
    <cdr:to>
      <cdr:x>0.4154</cdr:x>
      <cdr:y>0.74125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00796" y="24482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0.39909</cdr:x>
      <cdr:y>0.69841</cdr:y>
    </cdr:from>
    <cdr:to>
      <cdr:x>0.60073</cdr:x>
      <cdr:y>0.95238</cdr:y>
    </cdr:to>
    <cdr:sp macro="" textlink="">
      <cdr:nvSpPr>
        <cdr:cNvPr id="20" name="Блок-схема: извлечение 19"/>
        <cdr:cNvSpPr/>
      </cdr:nvSpPr>
      <cdr:spPr>
        <a:xfrm xmlns:a="http://schemas.openxmlformats.org/drawingml/2006/main">
          <a:off x="2992884" y="3168352"/>
          <a:ext cx="1512168" cy="1152128"/>
        </a:xfrm>
        <a:prstGeom xmlns:a="http://schemas.openxmlformats.org/drawingml/2006/main" prst="flowChartExtra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0.20906</cdr:x>
      <cdr:y>0.42857</cdr:y>
    </cdr:from>
    <cdr:to>
      <cdr:x>0.36795</cdr:x>
      <cdr:y>0.66667</cdr:y>
    </cdr:to>
    <cdr:sp macro="" textlink="">
      <cdr:nvSpPr>
        <cdr:cNvPr id="21" name="Блок-схема: дисплей 20"/>
        <cdr:cNvSpPr/>
      </cdr:nvSpPr>
      <cdr:spPr>
        <a:xfrm xmlns:a="http://schemas.openxmlformats.org/drawingml/2006/main">
          <a:off x="1800199" y="1944216"/>
          <a:ext cx="1368153" cy="1080120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0.64391</cdr:x>
      <cdr:y>0.42857</cdr:y>
    </cdr:from>
    <cdr:to>
      <cdr:x>0.80279</cdr:x>
      <cdr:y>0.66667</cdr:y>
    </cdr:to>
    <cdr:sp macro="" textlink="">
      <cdr:nvSpPr>
        <cdr:cNvPr id="22" name="Блок-схема: дисплей 21"/>
        <cdr:cNvSpPr/>
      </cdr:nvSpPr>
      <cdr:spPr>
        <a:xfrm xmlns:a="http://schemas.openxmlformats.org/drawingml/2006/main">
          <a:off x="5544616" y="1944215"/>
          <a:ext cx="1368152" cy="1080135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0.23415</cdr:x>
      <cdr:y>0.69841</cdr:y>
    </cdr:from>
    <cdr:to>
      <cdr:x>0.81952</cdr:x>
      <cdr:y>0.71429</cdr:y>
    </cdr:to>
    <cdr:sp macro="" textlink="">
      <cdr:nvSpPr>
        <cdr:cNvPr id="11" name="Двойная стрелка влево/вправо 10"/>
        <cdr:cNvSpPr/>
      </cdr:nvSpPr>
      <cdr:spPr>
        <a:xfrm xmlns:a="http://schemas.openxmlformats.org/drawingml/2006/main">
          <a:off x="2016224" y="3168352"/>
          <a:ext cx="5040560" cy="72008"/>
        </a:xfrm>
        <a:prstGeom xmlns:a="http://schemas.openxmlformats.org/drawingml/2006/main" prst="left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E1BD7-EF76-4C45-B8E4-CB64F811244B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E4B8C-1B4B-49CE-9C40-8CAE90494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E4B8C-1B4B-49CE-9C40-8CAE90494C9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76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1540" y="1877776"/>
            <a:ext cx="853294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/>
              <a:t> ПОСТАНОВЛЕНИЕ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 10 октября 2022 года № 118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Администрации Сельского поселения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сельсовет» Заполярного района Ненецкого автономного округа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«Об утверждении отчета об исполнении местного бюджета за 9 месяцев 2022 года»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5517232"/>
            <a:ext cx="370790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3284984"/>
            <a:ext cx="9144000" cy="244827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87624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Физическая культура и спорт. Исполнение за 9 месяцев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5"/>
                <a:gridCol w="1442610"/>
                <a:gridCol w="144261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плана на отчетную дату</a:t>
                      </a: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3 945,0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630,0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2 630,0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4365104"/>
            <a:ext cx="47160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427984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Исполнение муниципальных программ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886"/>
                <a:gridCol w="864096"/>
                <a:gridCol w="1008112"/>
                <a:gridCol w="1152128"/>
                <a:gridCol w="1368152"/>
                <a:gridCol w="1187625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плана на отчетную дату</a:t>
                      </a: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Сельского поселения"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2022 - 2042 годы"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и поддержка  муниципального жилищного фонда  Сельского поселения"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2022 - 2042 годы"</a:t>
                      </a:r>
                    </a:p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муниципального образования «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2021-2023 годы.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на 01 октября  2022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396,2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Контрольно-счетная палата  Заполярного района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5537" y="5301208"/>
            <a:ext cx="7776864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 осуществление полномочий внешнего</a:t>
            </a:r>
          </a:p>
          <a:p>
            <a:r>
              <a:rPr lang="ru-RU" dirty="0" smtClean="0"/>
              <a:t>финансового контроля  контрольно – счетного органа</a:t>
            </a:r>
          </a:p>
          <a:p>
            <a:r>
              <a:rPr lang="ru-RU" dirty="0" smtClean="0"/>
              <a:t> Сельского поселения  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 ЗР НАО</a:t>
            </a:r>
          </a:p>
          <a:p>
            <a:endParaRPr lang="ru-RU" dirty="0"/>
          </a:p>
        </p:txBody>
      </p:sp>
      <p:cxnSp>
        <p:nvCxnSpPr>
          <p:cNvPr id="12" name="Прямая со стрелкой 11"/>
          <p:cNvCxnSpPr>
            <a:endCxn id="9" idx="0"/>
          </p:cNvCxnSpPr>
          <p:nvPr/>
        </p:nvCxnSpPr>
        <p:spPr>
          <a:xfrm flipH="1">
            <a:off x="4283969" y="3429000"/>
            <a:ext cx="2232247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4 994,6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 недополученных доходов или финансовое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 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610160" cy="1584176"/>
          </a:xfrm>
        </p:spPr>
        <p:txBody>
          <a:bodyPr>
            <a:noAutofit/>
          </a:bodyPr>
          <a:lstStyle/>
          <a:p>
            <a:pPr algn="ctr" fontAlgn="base">
              <a:lnSpc>
                <a:spcPct val="150000"/>
              </a:lnSpc>
              <a:spcAft>
                <a:spcPct val="0"/>
              </a:spcAft>
              <a:tabLst>
                <a:tab pos="1343025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отчетный период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2022 года  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вложений в инвестиции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1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76470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556792"/>
            <a:ext cx="6984776" cy="179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ФИНАНСОВЫЙ ОТДЕЛ 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АДМИНИСТРАЦИИ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7200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984776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Основные параметры  исполнения местного бюджета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9 месяцев  2022 года  (тыс.руб.)</a:t>
            </a:r>
            <a:endParaRPr lang="ru-RU" sz="1800" dirty="0">
              <a:ln>
                <a:solidFill>
                  <a:srgbClr val="0070C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941168"/>
            <a:ext cx="9144000" cy="201622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" y="1196751"/>
          <a:ext cx="9036494" cy="4112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6817"/>
                <a:gridCol w="1351430"/>
                <a:gridCol w="1526826"/>
                <a:gridCol w="1263230"/>
                <a:gridCol w="1728191"/>
              </a:tblGrid>
              <a:tr h="1008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2022 год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 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плана на отчетную дату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60 461,2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29 435,0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29 503,4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593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3 886,6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2 851,0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2 919,9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16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574,6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26 584,0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26 583,5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627,1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29 520,5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29 076,0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(-,+)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-1 165,9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дефицита бюджета</a:t>
                      </a:r>
                      <a:endParaRPr lang="ru-RU" sz="14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1 165,9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на счетах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1 165,9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РАЗМЕР МУНИЦИПАЛЬНОГО ДОЛГА</a:t>
            </a:r>
            <a:endParaRPr lang="ru-RU" sz="2800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95536" y="1700808"/>
          <a:ext cx="82809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323528" y="1916832"/>
          <a:ext cx="861092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0"/>
            <a:ext cx="648072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840760" cy="4320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доходам за 9 месяцев , 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725144"/>
            <a:ext cx="9144000" cy="213285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620689"/>
          <a:ext cx="9108504" cy="5163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936"/>
                <a:gridCol w="1080120"/>
                <a:gridCol w="1368152"/>
                <a:gridCol w="1296144"/>
                <a:gridCol w="1368152"/>
              </a:tblGrid>
              <a:tr h="86409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доходов 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плана на отчетную дату</a:t>
                      </a:r>
                    </a:p>
                  </a:txBody>
                  <a:tcPr/>
                </a:tc>
              </a:tr>
              <a:tr h="313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940,8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824,1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827,7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85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449,0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515,0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совокупный доход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198,7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89,6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90,1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налог (по обязательствам, возникшим до 1 января 2006 года), мобилизуемый на территориях сельских поселений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-1,0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</a:p>
                  </a:txBody>
                  <a:tcPr/>
                </a:tc>
              </a:tr>
              <a:tr h="5085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1 421,4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956,6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956,8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85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189,5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189,5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85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latin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80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поступления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56 574,6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26 584,0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26 583,5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расходам за 9 месяцев, 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052736"/>
          <a:ext cx="9144000" cy="4486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936"/>
                <a:gridCol w="1224136"/>
                <a:gridCol w="1296144"/>
                <a:gridCol w="1008112"/>
                <a:gridCol w="1619672"/>
              </a:tblGrid>
              <a:tr h="10065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плана на отчетную дату</a:t>
                      </a: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20 079,9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13 800,1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13 356,4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2 354,5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2 354,3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12 356,7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1 154,6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1 154,5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- коммунальное хозяйство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21 601,1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8 963,5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963,1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630,0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2 630,0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03648" y="476672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вопросы. Исполнение за 9 месяцев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506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4"/>
                <a:gridCol w="1265548"/>
                <a:gridCol w="1619672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плана на отчетную дату</a:t>
                      </a: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688,2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2 968,7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138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835,5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8 392,3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536,7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536,4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исполнение за 9 месяцев 2022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412775"/>
          <a:ext cx="8928992" cy="4361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9089"/>
                <a:gridCol w="931836"/>
                <a:gridCol w="931836"/>
                <a:gridCol w="1258851"/>
                <a:gridCol w="1408690"/>
                <a:gridCol w="1408690"/>
              </a:tblGrid>
              <a:tr h="103490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плана на отчетную дату</a:t>
                      </a:r>
                    </a:p>
                  </a:txBody>
                  <a:tcPr/>
                </a:tc>
              </a:tr>
              <a:tr h="8034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60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674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2 317,7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315,7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2 315,6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54868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  исполнение за 9 месяцев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928992" cy="3184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5169"/>
                <a:gridCol w="1017279"/>
                <a:gridCol w="1152128"/>
                <a:gridCol w="1080120"/>
                <a:gridCol w="1440160"/>
                <a:gridCol w="1224136"/>
              </a:tblGrid>
              <a:tr h="135039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плана на отчетную дату</a:t>
                      </a:r>
                    </a:p>
                  </a:txBody>
                  <a:tcPr/>
                </a:tc>
              </a:tr>
              <a:tr h="3984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6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84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365104"/>
            <a:ext cx="9144000" cy="249289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40466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 исполнение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9 месяцев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8" cy="3463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5"/>
                <a:gridCol w="954274"/>
                <a:gridCol w="954274"/>
                <a:gridCol w="1289163"/>
                <a:gridCol w="1442611"/>
                <a:gridCol w="1442611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плана на отчетную дату</a:t>
                      </a: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9 935,2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1 358,1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1 358,1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7 380,6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5 660,0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5 659,9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970,8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3938</TotalTime>
  <Words>1122</Words>
  <Application>Microsoft Office PowerPoint</Application>
  <PresentationFormat>Экран (4:3)</PresentationFormat>
  <Paragraphs>388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Основные параметры  исполнения местного бюджета  за 9 месяцев  2022 года  (тыс.руб.)</vt:lpstr>
      <vt:lpstr>РАЗМЕР МУНИЦИПАЛЬНОГО ДОЛГА</vt:lpstr>
      <vt:lpstr>Исполнение  по доходам за 9 месяцев , тыс. руб.</vt:lpstr>
      <vt:lpstr>Исполнение  по расходам за 9 месяцев, тыс. руб.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За отчетный период 2022 года   вложений в инвестиции нет.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518</cp:revision>
  <dcterms:created xsi:type="dcterms:W3CDTF">2016-06-20T09:05:39Z</dcterms:created>
  <dcterms:modified xsi:type="dcterms:W3CDTF">2022-10-11T08:24:35Z</dcterms:modified>
</cp:coreProperties>
</file>