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82" r:id="rId3"/>
    <p:sldId id="286" r:id="rId4"/>
    <p:sldId id="309" r:id="rId5"/>
    <p:sldId id="311" r:id="rId6"/>
    <p:sldId id="310" r:id="rId7"/>
    <p:sldId id="287" r:id="rId8"/>
    <p:sldId id="283" r:id="rId9"/>
    <p:sldId id="297" r:id="rId10"/>
    <p:sldId id="275" r:id="rId11"/>
    <p:sldId id="312" r:id="rId12"/>
    <p:sldId id="276" r:id="rId13"/>
    <p:sldId id="313" r:id="rId14"/>
    <p:sldId id="298" r:id="rId15"/>
    <p:sldId id="299" r:id="rId16"/>
    <p:sldId id="308" r:id="rId17"/>
    <p:sldId id="305" r:id="rId18"/>
    <p:sldId id="304" r:id="rId19"/>
    <p:sldId id="303" r:id="rId20"/>
    <p:sldId id="307" r:id="rId21"/>
    <p:sldId id="306" r:id="rId22"/>
    <p:sldId id="293" r:id="rId23"/>
    <p:sldId id="27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60"/>
  </p:normalViewPr>
  <p:slideViewPr>
    <p:cSldViewPr>
      <p:cViewPr>
        <p:scale>
          <a:sx n="90" d="100"/>
          <a:sy n="90" d="100"/>
        </p:scale>
        <p:origin x="-2178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5;&#1086;&#1083;&#1100;&#1079;&#1086;&#1074;&#1072;&#1090;&#1077;&#1083;&#1100;\Desktop\&#1085;&#1072;%20&#1089;&#1072;&#1081;&#1090;\2020\&#1076;&#1080;&#1072;&#1075;&#1088;&#1072;&#1084;&#1084;&#1099;%20&#1084;&#1077;&#1089;&#1090;&#1085;&#1099;&#1081;%20&#1073;&#1102;&#1076;&#1078;&#1077;&#1090;%20&#1085;&#1072;%202020%20&#1075;&#1086;&#1076;%20&#1076;&#1083;&#1103;%20&#1073;&#1102;&#1076;&#1078;&#1077;&#1090;%20&#1075;&#1088;&#1072;&#1078;&#1076;&#1072;&#1085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5;&#1086;&#1083;&#1100;&#1079;&#1086;&#1074;&#1072;&#1090;&#1077;&#1083;&#1100;\Desktop\&#1085;&#1072;%20&#1089;&#1072;&#1081;&#1090;\2020\&#1076;&#1080;&#1072;&#1075;&#1088;&#1072;&#1084;&#1084;&#1099;%20&#1084;&#1077;&#1089;&#1090;&#1085;&#1099;&#1081;%20&#1073;&#1102;&#1076;&#1078;&#1077;&#1090;%20&#1085;&#1072;%202020%20&#1075;&#1086;&#1076;%20&#1076;&#1083;&#1103;%20&#1073;&#1102;&#1076;&#1078;&#1077;&#1090;%20&#1075;&#1088;&#1072;&#1078;&#1076;&#1072;&#108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pieChart>
        <c:varyColors val="1"/>
        <c:ser>
          <c:idx val="0"/>
          <c:order val="0"/>
          <c:dPt>
            <c:idx val="0"/>
            <c:spPr>
              <a:ln>
                <a:solidFill>
                  <a:srgbClr val="0070C0"/>
                </a:solidFill>
              </a:ln>
            </c:spPr>
          </c:dPt>
          <c:dPt>
            <c:idx val="1"/>
            <c:spPr>
              <a:ln>
                <a:solidFill>
                  <a:srgbClr val="00B0F0"/>
                </a:solidFill>
              </a:ln>
            </c:spPr>
          </c:dPt>
          <c:dPt>
            <c:idx val="2"/>
            <c:spPr>
              <a:ln>
                <a:solidFill>
                  <a:srgbClr val="00B050"/>
                </a:solidFill>
              </a:ln>
            </c:spPr>
          </c:dPt>
          <c:dPt>
            <c:idx val="6"/>
            <c:spPr>
              <a:ln>
                <a:solidFill>
                  <a:srgbClr val="7030A0"/>
                </a:solidFill>
              </a:ln>
            </c:spPr>
          </c:dPt>
          <c:dPt>
            <c:idx val="7"/>
            <c:spPr>
              <a:ln>
                <a:solidFill>
                  <a:srgbClr val="002060"/>
                </a:solidFill>
              </a:ln>
            </c:spPr>
          </c:dPt>
          <c:dPt>
            <c:idx val="8"/>
            <c:spPr>
              <a:ln>
                <a:solidFill>
                  <a:srgbClr val="002060"/>
                </a:solidFill>
              </a:ln>
            </c:spPr>
          </c:dPt>
          <c:dPt>
            <c:idx val="10"/>
            <c:spPr>
              <a:ln>
                <a:solidFill>
                  <a:srgbClr val="002060"/>
                </a:solidFill>
              </a:ln>
            </c:spPr>
          </c:dPt>
          <c:cat>
            <c:strRef>
              <c:f>'структура доходов'!$A$1:$A$11</c:f>
              <c:strCache>
                <c:ptCount val="11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Государственная пошлина</c:v>
                </c:pt>
                <c:pt idx="6">
                  <c:v>Доходы от сдачи в аренду земельных участков</c:v>
                </c:pt>
                <c:pt idx="7">
                  <c:v>Доходы от  сдачи в аренду имущества</c:v>
                </c:pt>
                <c:pt idx="8">
                  <c:v>Прочие доходы от использования имущества в т.ч. коммерческий и социальный найм жилья</c:v>
                </c:pt>
                <c:pt idx="9">
                  <c:v>Прочие неналоговые доходы</c:v>
                </c:pt>
                <c:pt idx="10">
                  <c:v>Безвозмездные поступления </c:v>
                </c:pt>
              </c:strCache>
            </c:strRef>
          </c:cat>
          <c:val>
            <c:numRef>
              <c:f>'структура доходов'!$B$1:$B$11</c:f>
              <c:numCache>
                <c:formatCode>General</c:formatCode>
                <c:ptCount val="11"/>
                <c:pt idx="0">
                  <c:v>896</c:v>
                </c:pt>
                <c:pt idx="1">
                  <c:v>598.70000000000005</c:v>
                </c:pt>
                <c:pt idx="2">
                  <c:v>63.1</c:v>
                </c:pt>
                <c:pt idx="3">
                  <c:v>56.7</c:v>
                </c:pt>
                <c:pt idx="4">
                  <c:v>142</c:v>
                </c:pt>
                <c:pt idx="5">
                  <c:v>10.9</c:v>
                </c:pt>
                <c:pt idx="6">
                  <c:v>715.6</c:v>
                </c:pt>
                <c:pt idx="7">
                  <c:v>110.8</c:v>
                </c:pt>
                <c:pt idx="8">
                  <c:v>509.9</c:v>
                </c:pt>
                <c:pt idx="9">
                  <c:v>0</c:v>
                </c:pt>
                <c:pt idx="10" formatCode="#,##0.00">
                  <c:v>53185.7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2584448818897787"/>
          <c:y val="2.7332199009851305E-2"/>
          <c:w val="0.36582217847769116"/>
          <c:h val="0.93083949576378966"/>
        </c:manualLayout>
      </c:layout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spPr>
            <a:solidFill>
              <a:srgbClr val="92D050"/>
            </a:solidFill>
            <a:ln>
              <a:solidFill>
                <a:srgbClr val="002060"/>
              </a:solidFill>
            </a:ln>
          </c:spPr>
          <c:cat>
            <c:strRef>
              <c:f>'структура доходов 201-2017'!$A$1:$A$8</c:f>
              <c:strCache>
                <c:ptCount val="8"/>
                <c:pt idx="0">
                  <c:v>Общегосударственные вопросы </c:v>
                </c:pt>
                <c:pt idx="1">
                  <c:v>Национальная оборона </c:v>
                </c:pt>
                <c:pt idx="2">
                  <c:v>Национальная безопасность и правоохранительная деятельность </c:v>
                </c:pt>
                <c:pt idx="3">
                  <c:v>Национальная экономика </c:v>
                </c:pt>
                <c:pt idx="4">
                  <c:v>Жилищно-коммунальное хозяйство </c:v>
                </c:pt>
                <c:pt idx="5">
                  <c:v>Образование </c:v>
                </c:pt>
                <c:pt idx="6">
                  <c:v>Социальная политика </c:v>
                </c:pt>
                <c:pt idx="7">
                  <c:v>Физическая культура и спорт </c:v>
                </c:pt>
              </c:strCache>
            </c:strRef>
          </c:cat>
          <c:val>
            <c:numRef>
              <c:f>'структура доходов 201-2017'!$B$1:$B$8</c:f>
              <c:numCache>
                <c:formatCode>General</c:formatCode>
                <c:ptCount val="8"/>
                <c:pt idx="0" formatCode="#,##0.00">
                  <c:v>18317.5</c:v>
                </c:pt>
                <c:pt idx="1">
                  <c:v>165.2</c:v>
                </c:pt>
                <c:pt idx="2" formatCode="#,##0.00">
                  <c:v>2530.8000000000002</c:v>
                </c:pt>
                <c:pt idx="3" formatCode="#,##0.00">
                  <c:v>12008.3</c:v>
                </c:pt>
                <c:pt idx="4" formatCode="#,##0.00">
                  <c:v>19291.8</c:v>
                </c:pt>
                <c:pt idx="5">
                  <c:v>51.1</c:v>
                </c:pt>
                <c:pt idx="6" formatCode="#,##0.00">
                  <c:v>4273.2</c:v>
                </c:pt>
                <c:pt idx="7">
                  <c:v>30.2</c:v>
                </c:pt>
              </c:numCache>
            </c:numRef>
          </c:val>
        </c:ser>
        <c:shape val="cylinder"/>
        <c:axId val="72531328"/>
        <c:axId val="72549504"/>
        <c:axId val="0"/>
      </c:bar3DChart>
      <c:catAx>
        <c:axId val="7253132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2549504"/>
        <c:crosses val="autoZero"/>
        <c:auto val="1"/>
        <c:lblAlgn val="ctr"/>
        <c:lblOffset val="100"/>
      </c:catAx>
      <c:valAx>
        <c:axId val="72549504"/>
        <c:scaling>
          <c:orientation val="minMax"/>
        </c:scaling>
        <c:delete val="1"/>
        <c:axPos val="l"/>
        <c:numFmt formatCode="#,##0.00" sourceLinked="1"/>
        <c:tickLblPos val="none"/>
        <c:crossAx val="72531328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405067"/>
            <a:ext cx="77048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440115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БЮДЖЕТ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ГРАЖДАН</a:t>
            </a:r>
            <a:endParaRPr lang="ru-RU" sz="28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РЕШЕНИЕ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28 декабря 2021 № 02 (в ред. от 28.03.2022 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№ 1)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СОВЕТА ДЕПУТАТОВ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СЕЛЬСКОГО ПОСЕЛЕНИЯ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ТЕЛЬВИСОЧНЫЙ СЕЛЬСОВЕТ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ЗАПОЛЯРНОГО РАЙОНА  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НЕНЕЦКОГО АВТОНОМНОГО ОКРУГА                                                       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  МЕСТНОМ БЮДЖЕТЕ 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2022 ГОД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3861048"/>
            <a:ext cx="7704856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90000"/>
              </a:lnSpc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Сельское поселение «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Тельвисочный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сельсовет» ЗР НАО</a:t>
            </a:r>
          </a:p>
          <a:p>
            <a:pPr algn="r">
              <a:lnSpc>
                <a:spcPct val="90000"/>
              </a:lnSpc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90000"/>
              </a:lnSpc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Контактная информация:</a:t>
            </a:r>
          </a:p>
          <a:p>
            <a:pPr algn="r">
              <a:lnSpc>
                <a:spcPct val="90000"/>
              </a:lnSpc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Администрация Сельского поселения «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Тельвисочный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сельсовет» ЗР НАО</a:t>
            </a:r>
          </a:p>
          <a:p>
            <a:pPr algn="r">
              <a:lnSpc>
                <a:spcPct val="90000"/>
              </a:lnSpc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166710, НАО, с.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Тельвиска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ул. Центральная, д. 19</a:t>
            </a:r>
          </a:p>
          <a:p>
            <a:pPr algn="r">
              <a:lnSpc>
                <a:spcPct val="90000"/>
              </a:lnSpc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Тел. 8-818-53-39-202, 227, 140</a:t>
            </a:r>
          </a:p>
          <a:p>
            <a:pPr algn="r">
              <a:lnSpc>
                <a:spcPct val="90000"/>
              </a:lnSpc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telwiska@mail.ru</a:t>
            </a:r>
          </a:p>
          <a:p>
            <a:pPr algn="r">
              <a:lnSpc>
                <a:spcPct val="90000"/>
              </a:lnSpc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telviskab@yandex.ru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405067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980728"/>
            <a:ext cx="8305800" cy="43204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ДОХОДЫ МЕСТНОГО БЮДЖЕТА (тыс.руб.)</a:t>
            </a:r>
            <a:endParaRPr lang="ru-RU" sz="2000" dirty="0"/>
          </a:p>
        </p:txBody>
      </p:sp>
      <p:graphicFrame>
        <p:nvGraphicFramePr>
          <p:cNvPr id="6" name="Group 3474"/>
          <p:cNvGraphicFramePr>
            <a:graphicFrameLocks/>
          </p:cNvGraphicFramePr>
          <p:nvPr/>
        </p:nvGraphicFramePr>
        <p:xfrm>
          <a:off x="-1" y="1412790"/>
          <a:ext cx="9144001" cy="7188284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743583"/>
                <a:gridCol w="1188458"/>
                <a:gridCol w="1080120"/>
                <a:gridCol w="1080120"/>
                <a:gridCol w="936104"/>
                <a:gridCol w="1115616"/>
              </a:tblGrid>
              <a:tr h="6649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Уточненный </a:t>
                      </a: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Утвержденный (решение от 28.12.2021 № 2)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Изменения  (решение от 28.03.2022 № 1)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уточненный на 28.03.2022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</a:tr>
              <a:tr h="26051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3 190,8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3 559,3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3 482,7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3 482,7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</a:tr>
              <a:tr h="277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874,6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852,7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896,0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896,0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015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470,4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545,0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598,7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598,7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3302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77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77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718,2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358,5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142,0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142,0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77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77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сдачи в аренду земельных участков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715,6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715,6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77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 сдачи в аренду имущества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241,8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244,3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4710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доходы от использования имущества в т.ч. коммерческий и социальный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жилья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555,3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514,5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509,9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509,9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605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неналоговые доходы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132,3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940,1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77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53 273,7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76 598,3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53 185,7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-109,2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57 905,9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77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12 511,0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13 014,0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5 466,9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5 466,9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77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Субсидии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19 254,0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7 591,7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77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14 558,5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393,2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393,2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77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21 327,0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41 418,1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48 597,5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-109,2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48 488,3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77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56 464,5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80 157,6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58 015,1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-109,2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58 364,3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405067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980728"/>
            <a:ext cx="83058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СТРУКТУРА  ДОХОДОВ  МЕСТНОГО БЮДЖЕТА НА 2022 ГОД  </a:t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1412776"/>
          <a:ext cx="914400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297345"/>
            <a:ext cx="770485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980728"/>
            <a:ext cx="8305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ДИНАМИКА СТРУКТУРЫ РАСХОДОВ МЕСТНОГО БЮДЖЕТА </a:t>
            </a:r>
            <a:br>
              <a:rPr lang="ru-RU" sz="2000" dirty="0" smtClean="0"/>
            </a:br>
            <a:r>
              <a:rPr lang="ru-RU" sz="2000" dirty="0" smtClean="0"/>
              <a:t>по подразделам </a:t>
            </a:r>
            <a:endParaRPr lang="ru-RU" sz="2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1397000"/>
          <a:ext cx="9036494" cy="5242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6547"/>
                <a:gridCol w="1104633"/>
                <a:gridCol w="1104633"/>
                <a:gridCol w="1330227"/>
                <a:gridCol w="1330227"/>
                <a:gridCol w="1330227"/>
              </a:tblGrid>
              <a:tr h="122521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раздела, подраздела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Уточненный план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Утвержденный (решение от 28.12.2021 № 2)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Изменения  (решение от 28.03.2022 № 1)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уточненный на 28.03.2022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496892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18 405,2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18 085,3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18 775,4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18 775,4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496892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157,1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165,2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175,5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175,5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496892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177,0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274,7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2 530,8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2 530,8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496892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3 314,9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960,6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12 008,3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458,4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12 466,7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496892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42 182,3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717,1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264,5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-109,2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20 155,3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496892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47,0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49,2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51,1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51,1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496892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3 980,6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4 075,8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4 179,3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4 179,3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496892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297345"/>
            <a:ext cx="770485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980728"/>
            <a:ext cx="8305800" cy="576064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 </a:t>
            </a:r>
            <a:r>
              <a:rPr lang="ru-RU" sz="2000" b="1" dirty="0" smtClean="0"/>
              <a:t>СТРУКТУРА РАСХОДОВ МЕСТНОГО БЮДЖЕТА  НА 2022 ГОД</a:t>
            </a:r>
            <a:endParaRPr lang="ru-RU" sz="2000" b="1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1556792"/>
          <a:ext cx="9036496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475656" y="332656"/>
            <a:ext cx="1296144" cy="46166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2022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11760" y="476672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Общегосударственные вопросы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2" y="1124743"/>
          <a:ext cx="9144000" cy="6302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877"/>
                <a:gridCol w="1090057"/>
                <a:gridCol w="1224136"/>
                <a:gridCol w="1368152"/>
                <a:gridCol w="1224136"/>
                <a:gridCol w="1331642"/>
              </a:tblGrid>
              <a:tr h="82807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факт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уточненный план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Утвержденный (решение от 28.12.2021 № 2)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Изменения  (решение от 28.03.2022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1)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уточненный на 28.03.2022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82807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высшего должностного лица муниципального образования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3 666,6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2 982,6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3 161,8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3 161,8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82807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представительных органов  муниципальных образований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84,0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136,4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84,0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84,0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82807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 исполнительных органов  власти  местных администраций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10 530,5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886,7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12 654,5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12 654,5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82807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деятельности  органов финансово-бюджетного контроля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483,4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483,4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528,2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528,2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58655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Проведение выборов главы и представительных органов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41978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Резервные фонды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58655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Другие общегосударственные вопросы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3 640,7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2 596,2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2 296,9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2 296,9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115616" y="332656"/>
            <a:ext cx="936104" cy="46166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2022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35696" y="260648"/>
            <a:ext cx="7308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1700810"/>
          <a:ext cx="8964488" cy="432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9953"/>
                <a:gridCol w="1522474"/>
                <a:gridCol w="1522474"/>
                <a:gridCol w="1479587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Муниципальные должности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Муниципальные служащие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Специалисты, не относящиеся к муниципальной должности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Технический персонал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1,65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1,65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1,65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9,65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9,65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9,65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836712"/>
            <a:ext cx="9144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СВЕДЕНИЯ О ЧИСЛЕННОСТИ МУНИЦИПАЛЬНЫХ  СЛУЖАЩИХ   И ДОЛЖНОСТЯХ, НЕ ОТНОСЯЩИХСЯ К МУНИЦИПАЛЬНОЙ СЛУЖБЕ </a:t>
            </a:r>
            <a:endParaRPr lang="ru-RU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115616" y="332656"/>
            <a:ext cx="936104" cy="46166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2022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35696" y="260648"/>
            <a:ext cx="7308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Национальная оборона.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деятельность.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2" y="1124743"/>
          <a:ext cx="9036494" cy="557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1713"/>
                <a:gridCol w="895244"/>
                <a:gridCol w="1209418"/>
                <a:gridCol w="1353373"/>
                <a:gridCol w="1353373"/>
                <a:gridCol w="1353373"/>
              </a:tblGrid>
              <a:tr h="114665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факт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уточненный план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Утвержденный (решение от 28.12.2021 № 2)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Изменения  (решение от 28.03.2022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1)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уточненный на 28.03.2022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81221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Мобилизационная и вневойсковая подготовка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157,1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165,2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175,5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175,5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113748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Защита населения и территории от чрезвычайных ситуаций природного и техногенного характера, пожарная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безопасность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157,5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81221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пожарной безопасности (МБ)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167,0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231,0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213,1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213,1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148109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Другие вопросы в области национальной безопасности и правоохранительной деятельности.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43,7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2 317,7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2 317,7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115616" y="332656"/>
            <a:ext cx="936104" cy="46166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2022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35696" y="260648"/>
            <a:ext cx="7308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Национальная экономика.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107505" y="1124743"/>
          <a:ext cx="8784974" cy="3005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6768"/>
                <a:gridCol w="866698"/>
                <a:gridCol w="1170854"/>
                <a:gridCol w="1310218"/>
                <a:gridCol w="1310218"/>
                <a:gridCol w="1310218"/>
              </a:tblGrid>
              <a:tr h="66020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уточненный план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Утвержденный (решение от 28.12.2021 № 2)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Изменения  (решение от 28.03.2022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1)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уточненный на 28.03.2022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4676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Транспорт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(содержание мест причаливания)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893,3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1454,3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246,8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246,8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8527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Дорожное хозяйство (дорожные фонды).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2 351,6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2 488,3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smtClean="0">
                          <a:latin typeface="Times New Roman" pitchFamily="18" charset="0"/>
                          <a:cs typeface="Times New Roman" pitchFamily="18" charset="0"/>
                        </a:rPr>
                        <a:t>11 751,5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458,4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12 209,9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4676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18,0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pic>
        <p:nvPicPr>
          <p:cNvPr id="6" name="Содержимое 15" descr="гнаг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221088"/>
            <a:ext cx="8856984" cy="263691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115616" y="332656"/>
            <a:ext cx="936104" cy="46166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2022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67744" y="260648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Жилищно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коммунальное хозяйство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3" y="1052735"/>
          <a:ext cx="9143994" cy="3463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7448"/>
                <a:gridCol w="1006309"/>
                <a:gridCol w="1177478"/>
                <a:gridCol w="1404253"/>
                <a:gridCol w="1404253"/>
                <a:gridCol w="1404253"/>
              </a:tblGrid>
              <a:tr h="74808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2021 уточненный план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Утвержденный (решение от 28.12.2021 № 2)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Изменения  (решение от 28.03.2022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1)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уточненный на 28.03.2022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4434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Жилищное хозяйство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17 100,6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10 226,7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10 226,7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80858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Коммунальное хозяйство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25 734,9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6 675,1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206,3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109,2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097,1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4434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Благоустройство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3 801,1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9 166,7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2 273,7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2 273,7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80858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Другие вопросы в области жилищно-коммунального хозяйства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13 646,3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20 774,7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557,8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557,8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2" descr="C:\Users\Виктория\Desktop\b2cc9a7e258cd1a9692567453cbb74a1.jpg"/>
          <p:cNvPicPr>
            <a:picLocks noChangeAspect="1" noChangeArrowheads="1"/>
          </p:cNvPicPr>
          <p:nvPr/>
        </p:nvPicPr>
        <p:blipFill>
          <a:blip r:embed="rId3" cstate="print"/>
          <a:srcRect t="31763" b="20952"/>
          <a:stretch>
            <a:fillRect/>
          </a:stretch>
        </p:blipFill>
        <p:spPr bwMode="auto">
          <a:xfrm>
            <a:off x="-252536" y="3789040"/>
            <a:ext cx="9144000" cy="3068960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115616" y="332656"/>
            <a:ext cx="1152128" cy="46166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2022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11760" y="260648"/>
            <a:ext cx="6732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Образование. Социальная политика.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Физическая культура и спорт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2" y="1052736"/>
          <a:ext cx="9143998" cy="3591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877"/>
                <a:gridCol w="905895"/>
                <a:gridCol w="1223807"/>
                <a:gridCol w="1369473"/>
                <a:gridCol w="1369473"/>
                <a:gridCol w="1369473"/>
              </a:tblGrid>
              <a:tr h="106821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факт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уточненный план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Утвержденный (решение от 28.12.2021 № 2)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Изменения  (решение от 28.03.2022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1)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уточненный на 28.03.2022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82700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Молодежная политика и оздоровление детей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55,8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49,2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49,2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49,2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82700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4 125,2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4 075,8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4 075,8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4 075,8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77889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47,0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pic>
        <p:nvPicPr>
          <p:cNvPr id="8" name="Рисунок 7" descr="DSC0437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4509120"/>
            <a:ext cx="2736304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image203202176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581128"/>
            <a:ext cx="2411760" cy="22768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405067"/>
            <a:ext cx="77048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41277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141277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1196752"/>
            <a:ext cx="3384376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</a:ln>
          <a:effectLst>
            <a:softEdge rad="317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Муниципальное образование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Тельвисочный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сельсовет»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Ненецкого автономного округа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4716016" y="1700808"/>
            <a:ext cx="230425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067944" y="1988840"/>
            <a:ext cx="252028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411760" y="2636912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75656" y="4149080"/>
            <a:ext cx="2304256" cy="369332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населенных пункта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>
            <a:stCxn id="15" idx="2"/>
          </p:cNvCxnSpPr>
          <p:nvPr/>
        </p:nvCxnSpPr>
        <p:spPr>
          <a:xfrm flipH="1">
            <a:off x="971600" y="4518412"/>
            <a:ext cx="1656184" cy="638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5" idx="2"/>
          </p:cNvCxnSpPr>
          <p:nvPr/>
        </p:nvCxnSpPr>
        <p:spPr>
          <a:xfrm flipH="1">
            <a:off x="2411760" y="4518412"/>
            <a:ext cx="216024" cy="9988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5" idx="2"/>
          </p:cNvCxnSpPr>
          <p:nvPr/>
        </p:nvCxnSpPr>
        <p:spPr>
          <a:xfrm>
            <a:off x="2627784" y="4518412"/>
            <a:ext cx="1296144" cy="5667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07504" y="5445224"/>
            <a:ext cx="1584176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bg2">
                <a:lumMod val="25000"/>
              </a:schemeClr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dirty="0" smtClean="0"/>
              <a:t>с. </a:t>
            </a:r>
            <a:r>
              <a:rPr lang="ru-RU" dirty="0" err="1" smtClean="0"/>
              <a:t>Тельвиска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123728" y="5661248"/>
            <a:ext cx="1656184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bg2">
                <a:lumMod val="25000"/>
              </a:schemeClr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dirty="0" err="1" smtClean="0"/>
              <a:t>д.Макарово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5157192"/>
            <a:ext cx="1728192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bg2">
                <a:lumMod val="2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dirty="0" smtClean="0"/>
              <a:t>д.Устье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7236296" y="1340768"/>
            <a:ext cx="1368152" cy="369332"/>
          </a:xfrm>
          <a:prstGeom prst="rect">
            <a:avLst/>
          </a:prstGeom>
          <a:solidFill>
            <a:schemeClr val="accent4"/>
          </a:solidFill>
          <a:ln>
            <a:solidFill>
              <a:schemeClr val="bg2">
                <a:lumMod val="25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257,05  га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60232" y="2348880"/>
            <a:ext cx="2304256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822 человек без учета временно зарегистрированных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>
            <a:off x="3563888" y="2204864"/>
            <a:ext cx="2808312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444208" y="4149080"/>
            <a:ext cx="2520280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25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851 человек с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учетом временно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зарегистрированных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405067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305800" cy="432048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МЕЖБЮДЖЕТНЫЕ ТРАНСФЕРТЫ 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Муниципальному району « «ЗАПОЛЯРНЫЙ РАЙОН»  тыс.руб.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1695088"/>
          <a:ext cx="9144001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5127"/>
                <a:gridCol w="1068527"/>
                <a:gridCol w="942818"/>
                <a:gridCol w="1382799"/>
                <a:gridCol w="1162365"/>
                <a:gridCol w="1162365"/>
              </a:tblGrid>
              <a:tr h="6537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уточненный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Утвержденный (решение от 28.12.2021 № 2)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Изменения  (решение от 28.03.2022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1)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уточненный на 28.03.2022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537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Иные межбюджетные трансферты для выполнения переданных полномочий контрольно-счетного органа поселения по осуществлению внешнего муниципального финансового контроля</a:t>
                      </a: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463,9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483,4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528,2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528,2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115616" y="332656"/>
            <a:ext cx="1152128" cy="46166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2022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11760" y="260648"/>
            <a:ext cx="6732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Социально – значимые проекты.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2" y="1052736"/>
          <a:ext cx="9143998" cy="5805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877"/>
                <a:gridCol w="905895"/>
                <a:gridCol w="1223807"/>
                <a:gridCol w="1369473"/>
                <a:gridCol w="1369473"/>
                <a:gridCol w="1369473"/>
              </a:tblGrid>
              <a:tr h="142097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факт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уточненный план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Утвержденный (решение от 28.12.2021 № 2)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Изменения 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(решение от 28.03.2022 №)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уточненный на 28.03.2022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110010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Проведение мероприятий для детей и молодежи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47,0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49,2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49,2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49,2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109472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Изготовление, доставка и установка надгробных памятников участникам ВОВ и локальных войн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141909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Возмещение пенсионерам старше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70-ти лет капитального ремонта, находящегося в их собственности жилого помещения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77036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Проведение спортивных мероприятий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405067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908720"/>
            <a:ext cx="83058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МУНИЦИПАЛЬНЫЕ ПРОГРАММЫ </a:t>
            </a:r>
            <a:br>
              <a:rPr lang="ru-RU" sz="2000" dirty="0" smtClean="0"/>
            </a:br>
            <a:r>
              <a:rPr lang="ru-RU" sz="2000" dirty="0" smtClean="0"/>
              <a:t>Сельского поселения  «ТЕЛЬВИСОЧНЫЙ СЕЛЬСОВЕТ» ЗР НАО</a:t>
            </a:r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1628800"/>
          <a:ext cx="9143998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3673"/>
                <a:gridCol w="974391"/>
                <a:gridCol w="1008112"/>
                <a:gridCol w="1008112"/>
                <a:gridCol w="1008112"/>
                <a:gridCol w="971598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уточненный план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Утвержденный (решение от 28.12.2021 № 2)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Изменения  (решение от 28.03.2022 №)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уточненный на 28.03.2022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«Молодежь Сельского поселения  "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Тельвисочный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сельсовет" заполярного района Ненецкого автономного округа на 2022 - 2024 годы"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47,0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49,2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49,2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49,2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"Развитие малого и среднего предпринимательства Сельского поселения  "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Тельвисочный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сельсовет" заполярного района Ненецкого автономного округа на 2022 - 2024 годы"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"Снос домов, признанных в установленном порядке ветхими и/или аварийными и подлежащими сносу или реконструкции, на территории Сельского поселения  "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Тельвисочный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сельсовет" заполярного района Ненецкого автономного округа на 2022 - 2024 годы.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5 837,0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5 836,6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5 836,6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 «Развитие и поддержка  муниципального жилищного фонда  Сельского поселения  "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Тельвисочный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сельсовет" заполярного района Ненецкого автономного округа на 2022 - 2024 годы».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194,0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154,0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154,0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154,0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043608" y="0"/>
            <a:ext cx="810039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3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3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3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ЗАПОЛЯРНОГО РАЙОНА НЕНЕЦКОГО АВТОНОМНОГО ОКРУГА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204864"/>
            <a:ext cx="8712968" cy="2862322"/>
          </a:xfrm>
          <a:prstGeom prst="rect">
            <a:avLst/>
          </a:prstGeom>
          <a:ln>
            <a:solidFill>
              <a:srgbClr val="7030A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Публичные слушания по обсуждению проекта местного бюджета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2022 год состоялись  03 декабря 2021 года 12:00 час  в здании Администрации Сельского поселения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Тельвисочный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сельсовет»  Заполярного района  Ненецкого автономного округа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Решение «О местном бюджете на 2022 год»  размещено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официальном сайте Администрации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telwiska@mail.ru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- Бюджет для граждан –  Бюджет для граждан – Проект решения «О местном бюджете на 2022 год» (презентация)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521" y="1484784"/>
            <a:ext cx="8568952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УЧАСТИЕ ГРАЖДАН В ОБСУЖДЕНИИ ПРОЕКТА МЕСТНОГО БЮДЖЕТА НА 2022  ГОД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86409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Социально экономическое  развитие сельского поселения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7584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0" y="1052734"/>
          <a:ext cx="9144000" cy="581478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3728"/>
                <a:gridCol w="720080"/>
                <a:gridCol w="936104"/>
                <a:gridCol w="864096"/>
                <a:gridCol w="1008112"/>
                <a:gridCol w="1080120"/>
                <a:gridCol w="1080120"/>
                <a:gridCol w="1331640"/>
              </a:tblGrid>
              <a:tr h="85471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един.</a:t>
                      </a: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изм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2021 оценка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прогноз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прогноз</a:t>
                      </a:r>
                    </a:p>
                    <a:p>
                      <a:endParaRPr lang="ru-RU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прогноз</a:t>
                      </a:r>
                    </a:p>
                    <a:p>
                      <a:endParaRPr lang="ru-RU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60146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Население зарегистрированное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858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835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823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821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821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821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350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Инфраструктура: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815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Электрические сети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метр.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062,07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14062,07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14 062,07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14 062,07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14 062,07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14 062,07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350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Электростанции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146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Трансформаторные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подстанции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350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Протяженность ВЛ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11338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11338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11338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11338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11338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11338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350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Котельные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350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Теплотрассы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4390,15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4390,15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4390,15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4390,15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4390,15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4390,15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146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Газораспределительная сеть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1655,15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1655,15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1655,15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1655,15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1655,15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1655,15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27584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0" y="1124746"/>
          <a:ext cx="9144000" cy="599844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3728"/>
                <a:gridCol w="720080"/>
                <a:gridCol w="1080120"/>
                <a:gridCol w="864096"/>
                <a:gridCol w="936104"/>
                <a:gridCol w="1152128"/>
                <a:gridCol w="1152128"/>
                <a:gridCol w="1115616"/>
              </a:tblGrid>
              <a:tr h="7830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един.</a:t>
                      </a:r>
                    </a:p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изм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прогноз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прогноз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прогноз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61987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Многоквартирные дома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шт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кв.м.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14765,2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14812,5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14812,5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13395,2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12656,9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14056,9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300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Индивидуальные жилые дома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шт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кв.м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10839,4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11904,6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12793,1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139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12746,7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12949,5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142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13149,5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553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Пожарные водоемы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087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Земельные участки,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находящиеся в собственности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ед.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087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Водоснабжение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(колодцы с питьевой водой)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553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Дороги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5,11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5,11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5,11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5,11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5,11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5,11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987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Финансирование по благоустройству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226,6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818,6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889,7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1 586,6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1 966,2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2 035,1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987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Памятники культуры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(Крест обетный0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7"/>
          <p:cNvSpPr txBox="1">
            <a:spLocks/>
          </p:cNvSpPr>
          <p:nvPr/>
        </p:nvSpPr>
        <p:spPr>
          <a:xfrm>
            <a:off x="457200" y="764704"/>
            <a:ext cx="8305800" cy="288032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Заголовок 7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93610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Социально экономическое  развитие сельского поселения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27584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0" y="1196752"/>
          <a:ext cx="9144000" cy="567671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3728"/>
                <a:gridCol w="864096"/>
                <a:gridCol w="864096"/>
                <a:gridCol w="936104"/>
                <a:gridCol w="1080120"/>
                <a:gridCol w="1008112"/>
                <a:gridCol w="1080120"/>
                <a:gridCol w="1187624"/>
              </a:tblGrid>
              <a:tr h="85881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един.</a:t>
                      </a: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изм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2021 оценка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прогноз</a:t>
                      </a:r>
                    </a:p>
                    <a:p>
                      <a:endParaRPr lang="ru-RU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прогноз</a:t>
                      </a:r>
                    </a:p>
                    <a:p>
                      <a:endParaRPr lang="ru-RU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15740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 МО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дефицит/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62494,0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50358,2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12135,8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56464,5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69281,9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-12817,4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79236,4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79057,3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-183,4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004,8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004,8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450,3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450,3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509,5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509,5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43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Малые и средние предприятия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единиц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1328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Численность детей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дошкольных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учр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начального обр.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среднего обр.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чел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61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Многодетные семьи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13/18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13/18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13/18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8605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Муниципальные должности (служащие)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чел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43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Муниципальные программы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93610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Социально экономическое  развитие сельского поселения</a:t>
            </a:r>
            <a:endParaRPr lang="ru-RU" sz="2800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405067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305800" cy="79208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Основные направления налоговой политики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2022 год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7584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55576" y="2571222"/>
            <a:ext cx="727280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600" dirty="0" smtClean="0"/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снижение недоимки, (изменение к уровню предшествующего года)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исполнение бюджетных назначений по налоговым и неналоговым доходам на соответствующий финансовый год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отсутствие неэффективных налоговых льгот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-увеличение налоговой базы по земельному налогу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увеличение налоговой базы по местным налогам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Необходимо продолжить работу по выявлению обособленных организаций, осуществляющих деятельность на территории Сельского поселения и зарегистрированных за его пределами и принятию мер по постановке их на  налоговый учет.</a:t>
            </a:r>
          </a:p>
          <a:p>
            <a:endParaRPr lang="ru-RU" sz="1600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405067"/>
            <a:ext cx="75608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908720"/>
            <a:ext cx="8305800" cy="648072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Основные направления бюджетной политики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2022 год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7584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1452836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600" dirty="0" smtClean="0"/>
              <a:t>-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планирование и осуществление бюджетных расходов с учетом возможностей доходной базы местного бюджета без привлечения заемных средств;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-планирование бюджетных ассигнований исходя из необходимости безусловного исполнения действующих расходных обязательств и сокращения неэффективных бюджетных расходов;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-привлечение средств вышестоящих бюджетов на решение вопросов местного значения в целях сокращения нагрузки на местный бюджет;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-сравнительной оценки эффективности реализации муниципальных программ;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-финансирование приоритетных направлений бюджетных расходов;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-недопущение кредиторской задолженности по заработной плате, социальным выплатам в рамках исполнения публичных обязательств;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Повышение эффективности бюджетных расходов должно осуществляться путем: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-оптимизация структуры штатной численности;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-повышения эффективности использования имущества, находящегося в оперативном управлении муниципальных предприятий;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-оптимизация муниципальных закупок;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-повышения прозрачности бюджета и бюджетного процесса. Необходимо систематическое размещение на официальном сайте Администрации Сельского поселения «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Тельвисочный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сельсовет» ЗР НАО открытых данных, включая «Бюджет для граждан». Это даст возможность в открытой форме информировать население о направлениях расходования бюджетных средств, об эффективности расходов и целевом использовании.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планирование бюджетных ассигнований исходя из необходимости безусловного исполнения действующих расходных обязательств муниципального образования;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сравнительная оценка эффективности новых расходных обязательств с учетом сроков и механизмов их реализации;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повышение прозрачности бюджета муниципального образования;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формирование программ исходя из четко определенных долгосрочных целей социально – экономического развития муниципального образования;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определение объема принимаемых обязательств по программам с учетом финансовых возможностей местного бюджета;</a:t>
            </a:r>
          </a:p>
          <a:p>
            <a:pPr>
              <a:buFontTx/>
              <a:buChar char="-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обеспечение результативности и эффективности использования бюджетных средств, при осуществлении бюджетных расходов в рамках программ;</a:t>
            </a:r>
          </a:p>
          <a:p>
            <a:pPr>
              <a:buFontTx/>
              <a:buChar char="-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повышения эффективности использования имущества; </a:t>
            </a:r>
          </a:p>
          <a:p>
            <a:pPr>
              <a:buFontTx/>
              <a:buChar char="-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размещение на официальном сайте открытых данных, включая «Бюджет для граждан». 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405067"/>
            <a:ext cx="75608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908720"/>
            <a:ext cx="83058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ОСНОВНЫЕ ХАРАКТЕРИСТИКИ МЕСТНОГО БЮДЖЕТА</a:t>
            </a:r>
            <a:endParaRPr lang="ru-RU" sz="28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7504" y="1412779"/>
          <a:ext cx="8928994" cy="5445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4734"/>
                <a:gridCol w="1190719"/>
                <a:gridCol w="1240332"/>
                <a:gridCol w="1314403"/>
                <a:gridCol w="1314403"/>
                <a:gridCol w="1314403"/>
              </a:tblGrid>
              <a:tr h="15730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Показатель, тыс.руб.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Уточненный </a:t>
                      </a: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Утвержденный (решение от 28.12.2021 № 2)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Изменения  (решение от 28.03.2022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1)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уточненный на 28.03.2022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8921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62 494,0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82 176,5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58 015,1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-109,2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57 905,9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05780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Налоговые, неналоговые доходы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4 845,1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3 658,0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3 527,5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3 527,5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05780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57 648,9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78 518,5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54 487,6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-109,2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54 378,4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0578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50 358,2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82 359,8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58 015,1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349,2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58 364,3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8327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/ Дефицит (+,-)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12 135,8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- 183,3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- 458,4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-458,4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8327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Верхний предел муниципального долга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405067"/>
            <a:ext cx="75608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908720"/>
            <a:ext cx="8305800" cy="432048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Сведения об объемах муниципального долга</a:t>
            </a:r>
            <a:endParaRPr lang="ru-RU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-1" y="1484783"/>
          <a:ext cx="9144002" cy="3953370"/>
        </p:xfrm>
        <a:graphic>
          <a:graphicData uri="http://schemas.openxmlformats.org/drawingml/2006/table">
            <a:tbl>
              <a:tblPr/>
              <a:tblGrid>
                <a:gridCol w="2055028"/>
                <a:gridCol w="885244"/>
                <a:gridCol w="1039810"/>
                <a:gridCol w="1039810"/>
                <a:gridCol w="1152222"/>
                <a:gridCol w="969552"/>
                <a:gridCol w="959014"/>
                <a:gridCol w="1043322"/>
              </a:tblGrid>
              <a:tr h="8640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Долговые обязательства</a:t>
                      </a:r>
                    </a:p>
                  </a:txBody>
                  <a:tcPr marL="7034" marR="7034" marT="7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Долг на 01.01.2022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34" marR="7034" marT="7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Планируется к привлечению за  2022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34" marR="7034" marT="7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Планируется к погашению  за  2022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34" marR="7034" marT="7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Долг на 01.01.2023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34" marR="7034" marT="7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Расходы на обслуживание долга  в 2022 году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34" marR="7034" marT="7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Долг на 01.01.2023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34" marR="7034" marT="7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Долг на 01.01.2025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34" marR="7034" marT="7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256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1041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Кредиты коммерческих банков и иных кредитных организаций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2569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513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Муниципальные ценные бумаги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2569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Муниципальные гарантии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0940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-     </a:t>
                      </a:r>
                    </a:p>
                  </a:txBody>
                  <a:tcPr marL="7034" marR="7034" marT="7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3019</TotalTime>
  <Words>2356</Words>
  <Application>Microsoft Office PowerPoint</Application>
  <PresentationFormat>Экран (4:3)</PresentationFormat>
  <Paragraphs>916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Поток</vt:lpstr>
      <vt:lpstr>Слайд 1</vt:lpstr>
      <vt:lpstr>Слайд 2</vt:lpstr>
      <vt:lpstr>Социально экономическое  развитие сельского поселения</vt:lpstr>
      <vt:lpstr>Социально экономическое  развитие сельского поселения</vt:lpstr>
      <vt:lpstr>Социально экономическое  развитие сельского поселения</vt:lpstr>
      <vt:lpstr>Основные направления налоговой политики  на 2022 год</vt:lpstr>
      <vt:lpstr>Основные направления бюджетной политики  на 2022 год</vt:lpstr>
      <vt:lpstr>ОСНОВНЫЕ ХАРАКТЕРИСТИКИ МЕСТНОГО БЮДЖЕТА</vt:lpstr>
      <vt:lpstr>Сведения об объемах муниципального долга</vt:lpstr>
      <vt:lpstr>ДОХОДЫ МЕСТНОГО БЮДЖЕТА (тыс.руб.)</vt:lpstr>
      <vt:lpstr>СТРУКТУРА  ДОХОДОВ  МЕСТНОГО БЮДЖЕТА НА 2022 ГОД   </vt:lpstr>
      <vt:lpstr>ДИНАМИКА СТРУКТУРЫ РАСХОДОВ МЕСТНОГО БЮДЖЕТА  по подразделам </vt:lpstr>
      <vt:lpstr> СТРУКТУРА РАСХОДОВ МЕСТНОГО БЮДЖЕТА  НА 2022 ГОД</vt:lpstr>
      <vt:lpstr>Слайд 14</vt:lpstr>
      <vt:lpstr>Слайд 15</vt:lpstr>
      <vt:lpstr>Слайд 16</vt:lpstr>
      <vt:lpstr>Слайд 17</vt:lpstr>
      <vt:lpstr>Слайд 18</vt:lpstr>
      <vt:lpstr>Слайд 19</vt:lpstr>
      <vt:lpstr>МЕЖБЮДЖЕТНЫЕ ТРАНСФЕРТЫ   Муниципальному району « «ЗАПОЛЯРНЫЙ РАЙОН»  тыс.руб.</vt:lpstr>
      <vt:lpstr>Слайд 21</vt:lpstr>
      <vt:lpstr>МУНИЦИПАЛЬНЫЕ ПРОГРАММЫ  Сельского поселения  «ТЕЛЬВИСОЧНЫЙ СЕЛЬСОВЕТ» ЗР НАО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484</cp:revision>
  <dcterms:created xsi:type="dcterms:W3CDTF">2016-06-20T09:05:39Z</dcterms:created>
  <dcterms:modified xsi:type="dcterms:W3CDTF">2022-03-30T05:57:31Z</dcterms:modified>
</cp:coreProperties>
</file>