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3" r:id="rId3"/>
    <p:sldId id="285" r:id="rId4"/>
    <p:sldId id="264" r:id="rId5"/>
    <p:sldId id="257" r:id="rId6"/>
    <p:sldId id="258" r:id="rId7"/>
    <p:sldId id="260" r:id="rId8"/>
    <p:sldId id="259" r:id="rId9"/>
    <p:sldId id="261" r:id="rId10"/>
    <p:sldId id="262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4" r:id="rId22"/>
    <p:sldId id="276" r:id="rId23"/>
    <p:sldId id="277" r:id="rId24"/>
    <p:sldId id="280" r:id="rId25"/>
    <p:sldId id="282" r:id="rId26"/>
    <p:sldId id="281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4660"/>
  </p:normalViewPr>
  <p:slideViewPr>
    <p:cSldViewPr>
      <p:cViewPr varScale="1">
        <p:scale>
          <a:sx n="106" d="100"/>
          <a:sy n="106" d="100"/>
        </p:scale>
        <p:origin x="-17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3;&#1103;%20&#1075;&#1088;&#1072;&#1078;&#1076;&#1072;&#1085;\&#1090;&#1072;&#1073;&#1083;&#1080;&#1094;&#1099;%20&#1080;&#1089;&#1087;&#1086;&#1083;&#1085;&#1077;&#1085;&#1080;&#1077;%20&#1073;&#1102;&#1076;&#1078;&#1077;&#1090;&#1072;%20(&#1055;&#1088;&#1077;&#1079;&#1077;&#1085;&#1090;&#1072;&#1094;&#1080;&#1103;)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18%20&#1075;&#1086;&#1076;\&#1076;&#1083;&#1103;%20&#1075;&#1088;&#1072;&#1078;&#1076;&#1072;&#1085;\&#1080;&#1089;&#1087;&#1086;&#1083;&#1085;&#1077;&#1085;&#1080;&#1077;%202018\&#1090;&#1072;&#1073;&#1083;&#1080;&#1094;&#1099;%20&#1080;&#1089;&#1087;&#1086;&#1083;&#1085;&#1077;&#1085;&#1080;&#1077;%20&#1073;&#1102;&#1076;&#1078;&#1077;&#1090;&#1072;%20&#1079;&#1072;%202018%20&#1075;&#1086;&#1076;%20(&#1055;&#1088;&#1077;&#1079;&#1077;&#1085;&#1090;&#1072;&#1094;&#1080;&#1103;)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3;&#1103;%20&#1075;&#1088;&#1072;&#1078;&#1076;&#1072;&#1085;\&#1090;&#1072;&#1073;&#1083;&#1080;&#1094;&#1099;%20&#1080;&#1089;&#1087;&#1086;&#1083;&#1085;&#1077;&#1085;&#1080;&#1077;%20&#1073;&#1102;&#1076;&#1078;&#1077;&#1090;&#1072;%20(&#1055;&#1088;&#1077;&#1079;&#1077;&#1085;&#1090;&#1072;&#1094;&#1080;&#1103;)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3;&#1103;%20&#1075;&#1088;&#1072;&#1078;&#1076;&#1072;&#1085;\&#1090;&#1072;&#1073;&#1083;&#1080;&#1094;&#1099;%20&#1080;&#1089;&#1087;&#1086;&#1083;&#1085;&#1077;&#1085;&#1080;&#1077;%20&#1073;&#1102;&#1076;&#1078;&#1077;&#1090;&#1072;%20(&#1055;&#1088;&#1077;&#1079;&#1077;&#1085;&#1090;&#1072;&#1094;&#1080;&#1103;)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3;&#1103;%20&#1075;&#1088;&#1072;&#1078;&#1076;&#1072;&#1085;\&#1090;&#1072;&#1073;&#1083;&#1080;&#1094;&#1099;%20&#1080;&#1089;&#1087;&#1086;&#1083;&#1085;&#1077;&#1085;&#1080;&#1077;%20&#1073;&#1102;&#1076;&#1078;&#1077;&#1090;&#1072;%20(&#1055;&#1088;&#1077;&#1079;&#1077;&#1085;&#1090;&#1072;&#1094;&#1080;&#1103;)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3;&#1103;%20&#1075;&#1088;&#1072;&#1078;&#1076;&#1072;&#1085;\&#1090;&#1072;&#1073;&#1083;&#1080;&#1094;&#1099;%20&#1080;&#1089;&#1087;&#1086;&#1083;&#1085;&#1077;&#1085;&#1080;&#1077;%20&#1073;&#1102;&#1076;&#1078;&#1077;&#1090;&#1072;%20(&#1055;&#1088;&#1077;&#1079;&#1077;&#1085;&#1090;&#1072;&#1094;&#1080;&#1103;)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3;&#1103;%20&#1075;&#1088;&#1072;&#1078;&#1076;&#1072;&#1085;\&#1090;&#1072;&#1073;&#1083;&#1080;&#1094;&#1099;%20&#1080;&#1089;&#1087;&#1086;&#1083;&#1085;&#1077;&#1085;&#1080;&#1077;%20&#1073;&#1102;&#1076;&#1078;&#1077;&#1090;&#1072;%20(&#1055;&#1088;&#1077;&#1079;&#1077;&#1085;&#1090;&#1072;&#1094;&#1080;&#1103;)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3;&#1103;%20&#1075;&#1088;&#1072;&#1078;&#1076;&#1072;&#1085;\&#1090;&#1072;&#1073;&#1083;&#1080;&#1094;&#1099;%20&#1080;&#1089;&#1087;&#1086;&#1083;&#1085;&#1077;&#1085;&#1080;&#1077;%20&#1073;&#1102;&#1076;&#1078;&#1077;&#1090;&#1072;%20(&#1055;&#1088;&#1077;&#1079;&#1077;&#1085;&#1090;&#1072;&#1094;&#1080;&#1103;)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3;&#1103;%20&#1075;&#1088;&#1072;&#1078;&#1076;&#1072;&#1085;\&#1090;&#1072;&#1073;&#1083;&#1080;&#1094;&#1099;%20&#1080;&#1089;&#1087;&#1086;&#1083;&#1085;&#1077;&#1085;&#1080;&#1077;%20&#1073;&#1102;&#1076;&#1078;&#1077;&#1090;&#1072;%20(&#1055;&#1088;&#1077;&#1079;&#1077;&#1085;&#1090;&#1072;&#1094;&#1080;&#1103;)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3;&#1103;%20&#1075;&#1088;&#1072;&#1078;&#1076;&#1072;&#1085;\&#1090;&#1072;&#1073;&#1083;&#1080;&#1094;&#1099;%20&#1080;&#1089;&#1087;&#1086;&#1083;&#1085;&#1077;&#1085;&#1080;&#1077;%20&#1073;&#1102;&#1076;&#1078;&#1077;&#1090;&#1072;%20(&#1055;&#1088;&#1077;&#1079;&#1077;&#1085;&#1090;&#1072;&#1094;&#1080;&#1103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spPr>
        <a:solidFill>
          <a:schemeClr val="accent2">
            <a:lumMod val="20000"/>
            <a:lumOff val="80000"/>
          </a:schemeClr>
        </a:solidFill>
      </c:spPr>
      <c:txPr>
        <a:bodyPr/>
        <a:lstStyle/>
        <a:p>
          <a:pPr>
            <a:defRPr sz="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'Динанмика доходов'!$A$2</c:f>
              <c:strCache>
                <c:ptCount val="1"/>
                <c:pt idx="0">
                  <c:v>Налог на доходы
физических лиц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cat>
            <c:strRef>
              <c:f>'Динанмика доходов'!$B$1:$F$1</c:f>
              <c:strCache>
                <c:ptCount val="5"/>
                <c:pt idx="0">
                  <c:v>Фактическое исполнение 2018 -875,5 т.р.</c:v>
                </c:pt>
                <c:pt idx="1">
                  <c:v>Фактическое исполнение 2019 - 853,3 т.р.</c:v>
                </c:pt>
                <c:pt idx="2">
                  <c:v>Первоначальный план 2020 - 872,9 т.р.</c:v>
                </c:pt>
                <c:pt idx="3">
                  <c:v>Уточненный план 2020 - 844,9 т.р.</c:v>
                </c:pt>
                <c:pt idx="4">
                  <c:v>Исполнено 2020 год - 874,6 т.р.</c:v>
                </c:pt>
              </c:strCache>
            </c:strRef>
          </c:cat>
          <c:val>
            <c:numRef>
              <c:f>'Динанмика доходов'!$B$2:$F$2</c:f>
              <c:numCache>
                <c:formatCode>General</c:formatCode>
                <c:ptCount val="5"/>
                <c:pt idx="0" formatCode="#,##0.00">
                  <c:v>875.7</c:v>
                </c:pt>
                <c:pt idx="1">
                  <c:v>853.3</c:v>
                </c:pt>
                <c:pt idx="2" formatCode="#,##0.00">
                  <c:v>872.9</c:v>
                </c:pt>
                <c:pt idx="3" formatCode="#,##0.00">
                  <c:v>844.9</c:v>
                </c:pt>
                <c:pt idx="4">
                  <c:v>874.6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626444607504194"/>
          <c:y val="0.17360253622613361"/>
          <c:w val="0.35013387754526082"/>
          <c:h val="0.80013697308486187"/>
        </c:manualLayout>
      </c:layout>
      <c:txPr>
        <a:bodyPr/>
        <a:lstStyle/>
        <a:p>
          <a:pPr>
            <a:defRPr sz="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5277777777777781E-2"/>
          <c:y val="0"/>
          <c:w val="0.96944444444444522"/>
          <c:h val="1"/>
        </c:manualLayout>
      </c:layout>
      <c:barChart>
        <c:barDir val="col"/>
        <c:grouping val="clustered"/>
        <c:ser>
          <c:idx val="0"/>
          <c:order val="0"/>
          <c:tx>
            <c:strRef>
              <c:f>'структура расходов 2018'!$B$1</c:f>
              <c:strCache>
                <c:ptCount val="1"/>
                <c:pt idx="0">
                  <c:v>Исполнено за 2019 год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88900" h="88900"/>
            </a:sp3d>
          </c:spPr>
          <c:dLbls>
            <c:dLbl>
              <c:idx val="0"/>
              <c:layout>
                <c:manualLayout>
                  <c:x val="-1.3888888888888948E-3"/>
                  <c:y val="-2.204616153760699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исполнение </a:t>
                    </a:r>
                  </a:p>
                  <a:p>
                    <a:r>
                      <a:rPr lang="ru-RU" dirty="0" smtClean="0"/>
                      <a:t>99,5% </a:t>
                    </a:r>
                  </a:p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8</a:t>
                    </a:r>
                    <a:r>
                      <a:rPr lang="ru-RU" baseline="0" dirty="0" smtClean="0"/>
                      <a:t> 405,2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Исполнение</a:t>
                    </a:r>
                  </a:p>
                  <a:p>
                    <a:r>
                      <a:rPr lang="ru-RU" dirty="0" smtClean="0"/>
                      <a:t>100 %</a:t>
                    </a:r>
                  </a:p>
                  <a:p>
                    <a:r>
                      <a:rPr lang="ru-RU" dirty="0" smtClean="0"/>
                      <a:t>157,1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Исполнение</a:t>
                    </a:r>
                  </a:p>
                  <a:p>
                    <a:r>
                      <a:rPr lang="ru-RU" dirty="0" smtClean="0"/>
                      <a:t> 100%</a:t>
                    </a:r>
                  </a:p>
                  <a:p>
                    <a:r>
                      <a:rPr lang="ru-RU" dirty="0" smtClean="0"/>
                      <a:t>177,0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Исполнение</a:t>
                    </a:r>
                  </a:p>
                  <a:p>
                    <a:r>
                      <a:rPr lang="ru-RU" dirty="0" smtClean="0"/>
                      <a:t> 96,3 % </a:t>
                    </a:r>
                  </a:p>
                  <a:p>
                    <a:r>
                      <a:rPr lang="ru-RU" dirty="0" smtClean="0"/>
                      <a:t>3</a:t>
                    </a:r>
                    <a:r>
                      <a:rPr lang="ru-RU" baseline="0" dirty="0" smtClean="0"/>
                      <a:t> 314,9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Исполнение</a:t>
                    </a:r>
                  </a:p>
                  <a:p>
                    <a:r>
                      <a:rPr lang="ru-RU" dirty="0" smtClean="0"/>
                      <a:t>99,0%</a:t>
                    </a:r>
                  </a:p>
                  <a:p>
                    <a:r>
                      <a:rPr lang="ru-RU" dirty="0" smtClean="0"/>
                      <a:t>43</a:t>
                    </a:r>
                    <a:r>
                      <a:rPr lang="ru-RU" baseline="0" dirty="0" smtClean="0"/>
                      <a:t> 182,3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tx>
                <c:rich>
                  <a:bodyPr/>
                  <a:lstStyle/>
                  <a:p>
                    <a:r>
                      <a:rPr lang="ru-RU" dirty="0" smtClean="0"/>
                      <a:t>Исполнение</a:t>
                    </a:r>
                  </a:p>
                  <a:p>
                    <a:r>
                      <a:rPr lang="ru-RU" dirty="0" smtClean="0"/>
                      <a:t> 100%</a:t>
                    </a:r>
                  </a:p>
                  <a:p>
                    <a:r>
                      <a:rPr lang="ru-RU" dirty="0" smtClean="0"/>
                      <a:t>47,0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tx>
                <c:rich>
                  <a:bodyPr/>
                  <a:lstStyle/>
                  <a:p>
                    <a:r>
                      <a:rPr lang="ru-RU" dirty="0" smtClean="0"/>
                      <a:t>Исполнение </a:t>
                    </a:r>
                  </a:p>
                  <a:p>
                    <a:r>
                      <a:rPr lang="ru-RU" dirty="0" smtClean="0"/>
                      <a:t>100%</a:t>
                    </a:r>
                  </a:p>
                  <a:p>
                    <a:r>
                      <a:rPr lang="ru-RU" dirty="0" smtClean="0"/>
                      <a:t>3</a:t>
                    </a:r>
                    <a:r>
                      <a:rPr lang="ru-RU" baseline="0" dirty="0" smtClean="0"/>
                      <a:t> 980,6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tx>
                <c:rich>
                  <a:bodyPr/>
                  <a:lstStyle/>
                  <a:p>
                    <a:r>
                      <a:rPr lang="ru-RU" dirty="0" smtClean="0"/>
                      <a:t>Исполнение</a:t>
                    </a:r>
                  </a:p>
                  <a:p>
                    <a:r>
                      <a:rPr lang="ru-RU" dirty="0" smtClean="0"/>
                      <a:t>100 %</a:t>
                    </a:r>
                  </a:p>
                  <a:p>
                    <a:r>
                      <a:rPr lang="ru-RU" dirty="0" smtClean="0"/>
                      <a:t>17,8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accent3">
                  <a:lumMod val="40000"/>
                  <a:lumOff val="60000"/>
                </a:schemeClr>
              </a:solidFill>
            </c:spPr>
            <c:showVal val="1"/>
          </c:dLbls>
          <c:cat>
            <c:strRef>
              <c:f>'структура расходов 2018'!$A$2:$A$9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Социальная политика 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'структура расходов 2018'!$B$2:$B$9</c:f>
              <c:numCache>
                <c:formatCode>0.00</c:formatCode>
                <c:ptCount val="8"/>
                <c:pt idx="0">
                  <c:v>17138.7</c:v>
                </c:pt>
                <c:pt idx="1">
                  <c:v>142.1</c:v>
                </c:pt>
                <c:pt idx="2">
                  <c:v>1300.7</c:v>
                </c:pt>
                <c:pt idx="3">
                  <c:v>1853.7</c:v>
                </c:pt>
                <c:pt idx="4">
                  <c:v>25695</c:v>
                </c:pt>
                <c:pt idx="5">
                  <c:v>55.8</c:v>
                </c:pt>
                <c:pt idx="6">
                  <c:v>4125.2</c:v>
                </c:pt>
                <c:pt idx="7">
                  <c:v>47</c:v>
                </c:pt>
              </c:numCache>
            </c:numRef>
          </c:val>
        </c:ser>
        <c:axId val="86324352"/>
        <c:axId val="86325888"/>
      </c:barChart>
      <c:catAx>
        <c:axId val="86324352"/>
        <c:scaling>
          <c:orientation val="minMax"/>
        </c:scaling>
        <c:delete val="1"/>
        <c:axPos val="b"/>
        <c:tickLblPos val="none"/>
        <c:crossAx val="86325888"/>
        <c:crosses val="autoZero"/>
        <c:auto val="1"/>
        <c:lblAlgn val="ctr"/>
        <c:lblOffset val="100"/>
      </c:catAx>
      <c:valAx>
        <c:axId val="86325888"/>
        <c:scaling>
          <c:orientation val="minMax"/>
        </c:scaling>
        <c:delete val="1"/>
        <c:axPos val="l"/>
        <c:numFmt formatCode="0.00" sourceLinked="1"/>
        <c:tickLblPos val="none"/>
        <c:crossAx val="86324352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spPr>
        <a:solidFill>
          <a:schemeClr val="accent1">
            <a:lumMod val="40000"/>
            <a:lumOff val="60000"/>
          </a:schemeClr>
        </a:solidFill>
      </c:spPr>
      <c:txPr>
        <a:bodyPr/>
        <a:lstStyle/>
        <a:p>
          <a:pPr>
            <a:defRPr sz="800"/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'Динанмика доходов'!$A$4</c:f>
              <c:strCache>
                <c:ptCount val="1"/>
                <c:pt idx="0">
                  <c:v>Акцизы по подакцизным товарам (продукции), производимым на территории Российской Федерации</c:v>
                </c:pt>
              </c:strCache>
            </c:strRef>
          </c:tx>
          <c:cat>
            <c:strRef>
              <c:f>'Динанмика доходов'!$B$3:$F$3</c:f>
              <c:strCache>
                <c:ptCount val="5"/>
                <c:pt idx="0">
                  <c:v>Фактическое исполнение 2018 - 415,4 .р.</c:v>
                </c:pt>
                <c:pt idx="1">
                  <c:v>Фактическое исполнение 2019 - 501,3 т.р.</c:v>
                </c:pt>
                <c:pt idx="2">
                  <c:v>Первоначальный план 2020 - 472,9 т.р.</c:v>
                </c:pt>
                <c:pt idx="3">
                  <c:v>Уточненный план 2020 - 472,9 т.р.</c:v>
                </c:pt>
                <c:pt idx="4">
                  <c:v>Исполнено 2020 год -470,4 т.р.</c:v>
                </c:pt>
              </c:strCache>
            </c:strRef>
          </c:cat>
          <c:val>
            <c:numRef>
              <c:f>'Динанмика доходов'!$B$4:$F$4</c:f>
              <c:numCache>
                <c:formatCode>General</c:formatCode>
                <c:ptCount val="5"/>
                <c:pt idx="0" formatCode="#,##0.00">
                  <c:v>415.4</c:v>
                </c:pt>
                <c:pt idx="1">
                  <c:v>501.3</c:v>
                </c:pt>
                <c:pt idx="2" formatCode="#,##0.00">
                  <c:v>472.9</c:v>
                </c:pt>
                <c:pt idx="3" formatCode="#,##0.00">
                  <c:v>472.9</c:v>
                </c:pt>
                <c:pt idx="4">
                  <c:v>470.4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66666666666667"/>
          <c:y val="0.21116101059996195"/>
          <c:w val="0.35000000000000014"/>
          <c:h val="0.78841667165186757"/>
        </c:manualLayout>
      </c:layout>
      <c:txPr>
        <a:bodyPr/>
        <a:lstStyle/>
        <a:p>
          <a:pPr>
            <a:defRPr sz="800"/>
          </a:pPr>
          <a:endParaRPr lang="ru-RU"/>
        </a:p>
      </c:txPr>
    </c:legend>
    <c:plotVisOnly val="1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spPr>
        <a:solidFill>
          <a:schemeClr val="accent3">
            <a:lumMod val="20000"/>
            <a:lumOff val="80000"/>
          </a:schemeClr>
        </a:solidFill>
      </c:spPr>
      <c:txPr>
        <a:bodyPr/>
        <a:lstStyle/>
        <a:p>
          <a:pPr>
            <a:defRPr sz="800"/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'Динанмика доходов'!$A$6</c:f>
              <c:strCache>
                <c:ptCount val="1"/>
                <c:pt idx="0">
                  <c:v>Налог на совокупный доход</c:v>
                </c:pt>
              </c:strCache>
            </c:strRef>
          </c:tx>
          <c:cat>
            <c:strRef>
              <c:f>'Динанмика доходов'!$B$5:$F$5</c:f>
              <c:strCache>
                <c:ptCount val="5"/>
                <c:pt idx="0">
                  <c:v>Фактическое исполнение 2018 -33,9 т.р.</c:v>
                </c:pt>
                <c:pt idx="1">
                  <c:v>Фактическое исполнение 2019 - 115,3 т.р.</c:v>
                </c:pt>
                <c:pt idx="2">
                  <c:v>Первоначальный план 2020 - 34,5 т.р.</c:v>
                </c:pt>
                <c:pt idx="3">
                  <c:v>Уточненный план 2020 - 99,8 т.р.</c:v>
                </c:pt>
                <c:pt idx="4">
                  <c:v>Исполнено 2020 год - 99,8 т.р.</c:v>
                </c:pt>
              </c:strCache>
            </c:strRef>
          </c:cat>
          <c:val>
            <c:numRef>
              <c:f>'Динанмика доходов'!$B$6:$F$6</c:f>
              <c:numCache>
                <c:formatCode>General</c:formatCode>
                <c:ptCount val="5"/>
                <c:pt idx="0" formatCode="#,##0.00">
                  <c:v>33.9</c:v>
                </c:pt>
                <c:pt idx="1">
                  <c:v>115.3</c:v>
                </c:pt>
                <c:pt idx="2" formatCode="#,##0.00">
                  <c:v>34.5</c:v>
                </c:pt>
                <c:pt idx="3" formatCode="#,##0.00">
                  <c:v>99.8</c:v>
                </c:pt>
                <c:pt idx="4">
                  <c:v>99.8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286314430698718"/>
          <c:y val="7.7213277472093778E-2"/>
          <c:w val="0.35032483468407394"/>
          <c:h val="0.89688263804021751"/>
        </c:manualLayout>
      </c:layout>
      <c:txPr>
        <a:bodyPr/>
        <a:lstStyle/>
        <a:p>
          <a:pPr>
            <a:defRPr sz="800"/>
          </a:pPr>
          <a:endParaRPr lang="ru-RU"/>
        </a:p>
      </c:txPr>
    </c:legend>
    <c:plotVisOnly val="1"/>
  </c:chart>
  <c:txPr>
    <a:bodyPr/>
    <a:lstStyle/>
    <a:p>
      <a:pPr>
        <a:defRPr sz="7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spPr>
        <a:solidFill>
          <a:schemeClr val="accent6">
            <a:lumMod val="40000"/>
            <a:lumOff val="60000"/>
          </a:schemeClr>
        </a:solidFill>
      </c:spPr>
      <c:txPr>
        <a:bodyPr/>
        <a:lstStyle/>
        <a:p>
          <a:pPr>
            <a:defRPr sz="800"/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'Динанмика доходов'!$A$8</c:f>
              <c:strCache>
                <c:ptCount val="1"/>
                <c:pt idx="0">
                  <c:v>Налоги на имущество</c:v>
                </c:pt>
              </c:strCache>
            </c:strRef>
          </c:tx>
          <c:cat>
            <c:strRef>
              <c:f>'Динанмика доходов'!$B$7:$F$7</c:f>
              <c:strCache>
                <c:ptCount val="5"/>
                <c:pt idx="0">
                  <c:v>Фактическое исполнение 2018 -835,3 т.р.</c:v>
                </c:pt>
                <c:pt idx="1">
                  <c:v>Фактическое исполнение 2019 - 637,1 т.р.</c:v>
                </c:pt>
                <c:pt idx="2">
                  <c:v>Первоначальный план 2020 - 645,4 т.р.</c:v>
                </c:pt>
                <c:pt idx="3">
                  <c:v>Уточненный план 2020 - 732,2 т.р.</c:v>
                </c:pt>
                <c:pt idx="4">
                  <c:v>Исполнено 2020 год - 789,6 т.р.</c:v>
                </c:pt>
              </c:strCache>
            </c:strRef>
          </c:cat>
          <c:val>
            <c:numRef>
              <c:f>'Динанмика доходов'!$B$8:$F$8</c:f>
              <c:numCache>
                <c:formatCode>General</c:formatCode>
                <c:ptCount val="5"/>
                <c:pt idx="0" formatCode="#,##0.00">
                  <c:v>835.3</c:v>
                </c:pt>
                <c:pt idx="1">
                  <c:v>637.1</c:v>
                </c:pt>
                <c:pt idx="2" formatCode="#,##0.00">
                  <c:v>645.4</c:v>
                </c:pt>
                <c:pt idx="3" formatCode="#,##0.00">
                  <c:v>732.2</c:v>
                </c:pt>
                <c:pt idx="4">
                  <c:v>789.6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0787690256638194"/>
          <c:y val="3.0800305813973923E-2"/>
          <c:w val="0.35292992136676193"/>
          <c:h val="0.89493893953303461"/>
        </c:manualLayout>
      </c:layout>
      <c:txPr>
        <a:bodyPr/>
        <a:lstStyle/>
        <a:p>
          <a:pPr>
            <a:defRPr sz="800"/>
          </a:pPr>
          <a:endParaRPr lang="ru-RU"/>
        </a:p>
      </c:txPr>
    </c:legend>
    <c:plotVisOnly val="1"/>
  </c:chart>
  <c:txPr>
    <a:bodyPr/>
    <a:lstStyle/>
    <a:p>
      <a:pPr>
        <a:defRPr sz="7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spPr>
        <a:solidFill>
          <a:schemeClr val="bg2">
            <a:lumMod val="90000"/>
          </a:schemeClr>
        </a:solidFill>
      </c:spPr>
    </c:title>
    <c:plotArea>
      <c:layout/>
      <c:pieChart>
        <c:varyColors val="1"/>
        <c:ser>
          <c:idx val="0"/>
          <c:order val="0"/>
          <c:tx>
            <c:strRef>
              <c:f>'Динанмика доходов'!$A$10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cat>
            <c:strRef>
              <c:f>'Динанмика доходов'!$B$9:$F$9</c:f>
              <c:strCache>
                <c:ptCount val="5"/>
                <c:pt idx="0">
                  <c:v>Фактическое исполнение 2018 -13,3т.р.</c:v>
                </c:pt>
                <c:pt idx="1">
                  <c:v>Фактическое исполнение 2019 - 11,2 т.р.</c:v>
                </c:pt>
                <c:pt idx="2">
                  <c:v>Первоначальный план 2020 - 16,5 т.р.</c:v>
                </c:pt>
                <c:pt idx="3">
                  <c:v>Уточненный план 2020 - 8,2 т.р.</c:v>
                </c:pt>
                <c:pt idx="4">
                  <c:v>Исполнено 2020 год - 8,2 т.р.</c:v>
                </c:pt>
              </c:strCache>
            </c:strRef>
          </c:cat>
          <c:val>
            <c:numRef>
              <c:f>'Динанмика доходов'!$B$10:$F$10</c:f>
              <c:numCache>
                <c:formatCode>General</c:formatCode>
                <c:ptCount val="5"/>
                <c:pt idx="0" formatCode="#,##0.00">
                  <c:v>13.3</c:v>
                </c:pt>
                <c:pt idx="1">
                  <c:v>11.2</c:v>
                </c:pt>
                <c:pt idx="2" formatCode="#,##0.00">
                  <c:v>16.5</c:v>
                </c:pt>
                <c:pt idx="3" formatCode="#,##0.00">
                  <c:v>8.2000000000000011</c:v>
                </c:pt>
                <c:pt idx="4">
                  <c:v>8.2000000000000011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3305626158160966"/>
          <c:y val="0.12232998676748162"/>
          <c:w val="0.33712891896629466"/>
          <c:h val="0.66880752842976365"/>
        </c:manualLayout>
      </c:layout>
      <c:txPr>
        <a:bodyPr/>
        <a:lstStyle/>
        <a:p>
          <a:pPr>
            <a:defRPr sz="800"/>
          </a:pPr>
          <a:endParaRPr lang="ru-RU"/>
        </a:p>
      </c:txPr>
    </c:legend>
    <c:plotVisOnly val="1"/>
  </c:chart>
  <c:txPr>
    <a:bodyPr/>
    <a:lstStyle/>
    <a:p>
      <a:pPr>
        <a:defRPr sz="7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spPr>
        <a:solidFill>
          <a:srgbClr val="92D050"/>
        </a:solidFill>
      </c:spPr>
    </c:title>
    <c:plotArea>
      <c:layout/>
      <c:pieChart>
        <c:varyColors val="1"/>
        <c:ser>
          <c:idx val="0"/>
          <c:order val="0"/>
          <c:tx>
            <c:strRef>
              <c:f>'Динанмика доходов'!$A$12</c:f>
              <c:strCache>
                <c:ptCount val="1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</c:strCache>
            </c:strRef>
          </c:tx>
          <c:cat>
            <c:strRef>
              <c:f>'Динанмика доходов'!$B$11:$F$11</c:f>
              <c:strCache>
                <c:ptCount val="5"/>
                <c:pt idx="0">
                  <c:v>Фактическое исполнение 2018 -1503,3 т.р.</c:v>
                </c:pt>
                <c:pt idx="1">
                  <c:v>Фактическое исполнение 2019 - 2509,7 т.р.</c:v>
                </c:pt>
                <c:pt idx="2">
                  <c:v>Первоначальный план 2020 - 919,5 т.р.</c:v>
                </c:pt>
                <c:pt idx="3">
                  <c:v>Уточненный план 2020 - 812,4 т.р.</c:v>
                </c:pt>
                <c:pt idx="4">
                  <c:v>Исполнено 2020 год - 815,9 т.р.</c:v>
                </c:pt>
              </c:strCache>
            </c:strRef>
          </c:cat>
          <c:val>
            <c:numRef>
              <c:f>'Динанмика доходов'!$B$12:$F$12</c:f>
              <c:numCache>
                <c:formatCode>General</c:formatCode>
                <c:ptCount val="5"/>
                <c:pt idx="0" formatCode="#,##0.00">
                  <c:v>1503.3</c:v>
                </c:pt>
                <c:pt idx="1">
                  <c:v>2509.6999999999998</c:v>
                </c:pt>
                <c:pt idx="2" formatCode="#,##0.00">
                  <c:v>919.5</c:v>
                </c:pt>
                <c:pt idx="3" formatCode="#,##0.00">
                  <c:v>812.4</c:v>
                </c:pt>
                <c:pt idx="4">
                  <c:v>815.9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237779135651601"/>
          <c:y val="0.21046692486364571"/>
          <c:w val="0.34415494238013961"/>
          <c:h val="0.73558364316109581"/>
        </c:manualLayout>
      </c:layout>
    </c:legend>
    <c:plotVisOnly val="1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spPr>
        <a:solidFill>
          <a:schemeClr val="accent5"/>
        </a:solidFill>
      </c:spPr>
    </c:title>
    <c:plotArea>
      <c:layout/>
      <c:pieChart>
        <c:varyColors val="1"/>
        <c:ser>
          <c:idx val="0"/>
          <c:order val="0"/>
          <c:tx>
            <c:strRef>
              <c:f>'Динанмика доходов'!$A$14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cat>
            <c:strRef>
              <c:f>'Динанмика доходов'!$B$13:$F$13</c:f>
              <c:strCache>
                <c:ptCount val="5"/>
                <c:pt idx="0">
                  <c:v>Фактическое исполнение 2018 -609,1 т.р.</c:v>
                </c:pt>
                <c:pt idx="1">
                  <c:v>Фактическое исполнение 2019 - 217,2 т.р.</c:v>
                </c:pt>
                <c:pt idx="2">
                  <c:v>Первоначальный план 2020 - 196,0 т.р.</c:v>
                </c:pt>
                <c:pt idx="3">
                  <c:v>Уточненный план 2020 - 132,4 т.р.</c:v>
                </c:pt>
                <c:pt idx="4">
                  <c:v>Исполнено 2020 год - 132,3 т.р.</c:v>
                </c:pt>
              </c:strCache>
            </c:strRef>
          </c:cat>
          <c:val>
            <c:numRef>
              <c:f>'Динанмика доходов'!$B$14:$F$14</c:f>
              <c:numCache>
                <c:formatCode>General</c:formatCode>
                <c:ptCount val="5"/>
                <c:pt idx="0" formatCode="#,##0.00">
                  <c:v>609.09999999999991</c:v>
                </c:pt>
                <c:pt idx="1">
                  <c:v>217.2</c:v>
                </c:pt>
                <c:pt idx="2" formatCode="#,##0.00">
                  <c:v>196</c:v>
                </c:pt>
                <c:pt idx="3" formatCode="#,##0.00">
                  <c:v>132.4</c:v>
                </c:pt>
                <c:pt idx="4">
                  <c:v>132.30000000000001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5335826883432671"/>
          <c:y val="0.20512642469924988"/>
          <c:w val="0.40594100655482734"/>
          <c:h val="0.75327278450542534"/>
        </c:manualLayout>
      </c:layout>
    </c:legend>
    <c:plotVisOnly val="1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/>
      <c:pieChart>
        <c:varyColors val="1"/>
        <c:ser>
          <c:idx val="0"/>
          <c:order val="0"/>
          <c:tx>
            <c:strRef>
              <c:f>'Динанмика доходов'!$A$18</c:f>
              <c:strCache>
                <c:ptCount val="1"/>
                <c:pt idx="0">
                  <c:v>Безвозмездные
поступления</c:v>
                </c:pt>
              </c:strCache>
            </c:strRef>
          </c:tx>
          <c:cat>
            <c:strRef>
              <c:f>'Динанмика доходов'!$B$17:$F$17</c:f>
              <c:strCache>
                <c:ptCount val="5"/>
                <c:pt idx="0">
                  <c:v>Фактическое исполнение 2018 -30730,3 т.р.</c:v>
                </c:pt>
                <c:pt idx="1">
                  <c:v>Фактическое исполнение 2019 - 57648,9 т.р.</c:v>
                </c:pt>
                <c:pt idx="2">
                  <c:v>Первоначальный план 2020 - 48206,4 т.р.</c:v>
                </c:pt>
                <c:pt idx="3">
                  <c:v>Уточненный план 2020 - 53798,5 т.р.</c:v>
                </c:pt>
                <c:pt idx="4">
                  <c:v>Исполнено 2020 год - 53273,7 т.р.</c:v>
                </c:pt>
              </c:strCache>
            </c:strRef>
          </c:cat>
          <c:val>
            <c:numRef>
              <c:f>'Динанмика доходов'!$B$18:$F$18</c:f>
              <c:numCache>
                <c:formatCode>General</c:formatCode>
                <c:ptCount val="5"/>
                <c:pt idx="0" formatCode="#,##0.00">
                  <c:v>30730.2</c:v>
                </c:pt>
                <c:pt idx="1">
                  <c:v>57648.9</c:v>
                </c:pt>
                <c:pt idx="2" formatCode="#,##0.00">
                  <c:v>48206.400000000001</c:v>
                </c:pt>
                <c:pt idx="3" formatCode="#,##0.00">
                  <c:v>53798.5</c:v>
                </c:pt>
                <c:pt idx="4">
                  <c:v>53273.7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626444607504194"/>
          <c:y val="0.12018010298463247"/>
          <c:w val="0.35013387754526082"/>
          <c:h val="0.87863269081386719"/>
        </c:manualLayout>
      </c:layout>
    </c:legend>
    <c:plotVisOnly val="1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percentStacked"/>
        <c:ser>
          <c:idx val="0"/>
          <c:order val="0"/>
          <c:tx>
            <c:strRef>
              <c:f>'структура расходов 2018 (2)'!$B$1</c:f>
              <c:strCache>
                <c:ptCount val="1"/>
                <c:pt idx="0">
                  <c:v>Фактическое исполнение 2018</c:v>
                </c:pt>
              </c:strCache>
            </c:strRef>
          </c:tx>
          <c:dLbls>
            <c:dLbl>
              <c:idx val="0"/>
              <c:layout>
                <c:manualLayout>
                  <c:x val="-2.6388888888888875E-2"/>
                  <c:y val="0"/>
                </c:manualLayout>
              </c:layout>
              <c:showVal val="1"/>
            </c:dLbl>
            <c:spPr>
              <a:solidFill>
                <a:schemeClr val="tx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(2)'!$B$2:$B$9</c:f>
              <c:numCache>
                <c:formatCode>0.00</c:formatCode>
                <c:ptCount val="8"/>
                <c:pt idx="0">
                  <c:v>15525.2</c:v>
                </c:pt>
                <c:pt idx="1">
                  <c:v>154.30000000000001</c:v>
                </c:pt>
                <c:pt idx="2">
                  <c:v>970.7</c:v>
                </c:pt>
                <c:pt idx="3">
                  <c:v>1520.4</c:v>
                </c:pt>
                <c:pt idx="4">
                  <c:v>12004.1</c:v>
                </c:pt>
                <c:pt idx="5">
                  <c:v>53.1</c:v>
                </c:pt>
                <c:pt idx="6">
                  <c:v>3881.6</c:v>
                </c:pt>
                <c:pt idx="7">
                  <c:v>29</c:v>
                </c:pt>
              </c:numCache>
            </c:numRef>
          </c:val>
        </c:ser>
        <c:ser>
          <c:idx val="1"/>
          <c:order val="1"/>
          <c:tx>
            <c:strRef>
              <c:f>'структура расходов 2018 (2)'!$C$1</c:f>
              <c:strCache>
                <c:ptCount val="1"/>
                <c:pt idx="0">
                  <c:v>Фактическое исполнение 2019</c:v>
                </c:pt>
              </c:strCache>
            </c:strRef>
          </c:tx>
          <c:dLbls>
            <c:dLbl>
              <c:idx val="0"/>
              <c:layout>
                <c:manualLayout>
                  <c:x val="-3.3333333333333319E-2"/>
                  <c:y val="-7.2480531082543421E-3"/>
                </c:manualLayout>
              </c:layout>
              <c:showVal val="1"/>
            </c:dLbl>
            <c:spPr>
              <a:solidFill>
                <a:schemeClr val="accent6">
                  <a:lumMod val="60000"/>
                  <a:lumOff val="40000"/>
                </a:schemeClr>
              </a:solidFill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(2)'!$C$2:$C$9</c:f>
              <c:numCache>
                <c:formatCode>0.00</c:formatCode>
                <c:ptCount val="8"/>
                <c:pt idx="0">
                  <c:v>17138.7</c:v>
                </c:pt>
                <c:pt idx="1">
                  <c:v>142.1</c:v>
                </c:pt>
                <c:pt idx="2">
                  <c:v>1300.7</c:v>
                </c:pt>
                <c:pt idx="3">
                  <c:v>1853.7</c:v>
                </c:pt>
                <c:pt idx="4">
                  <c:v>25695</c:v>
                </c:pt>
                <c:pt idx="5">
                  <c:v>55.8</c:v>
                </c:pt>
                <c:pt idx="6">
                  <c:v>4125.2</c:v>
                </c:pt>
                <c:pt idx="7">
                  <c:v>47</c:v>
                </c:pt>
              </c:numCache>
            </c:numRef>
          </c:val>
        </c:ser>
        <c:ser>
          <c:idx val="2"/>
          <c:order val="2"/>
          <c:tx>
            <c:strRef>
              <c:f>'структура расходов 2018 (2)'!$D$1</c:f>
              <c:strCache>
                <c:ptCount val="1"/>
                <c:pt idx="0">
                  <c:v>Первоначальный план 2020</c:v>
                </c:pt>
              </c:strCache>
            </c:strRef>
          </c:tx>
          <c:dLbls>
            <c:dLbl>
              <c:idx val="0"/>
              <c:layout>
                <c:manualLayout>
                  <c:x val="-3.333333333333334E-2"/>
                  <c:y val="9.6640708110057854E-3"/>
                </c:manualLayout>
              </c:layout>
              <c:showVal val="1"/>
            </c:dLbl>
            <c:spPr>
              <a:solidFill>
                <a:srgbClr val="92D050"/>
              </a:solidFill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(2)'!$D$2:$D$9</c:f>
              <c:numCache>
                <c:formatCode>0.00</c:formatCode>
                <c:ptCount val="8"/>
                <c:pt idx="0">
                  <c:v>15679.3</c:v>
                </c:pt>
                <c:pt idx="1">
                  <c:v>153.9</c:v>
                </c:pt>
                <c:pt idx="2">
                  <c:v>257.5</c:v>
                </c:pt>
                <c:pt idx="3">
                  <c:v>1755.1</c:v>
                </c:pt>
                <c:pt idx="4">
                  <c:v>29480.3</c:v>
                </c:pt>
                <c:pt idx="5">
                  <c:v>47</c:v>
                </c:pt>
                <c:pt idx="6">
                  <c:v>3951</c:v>
                </c:pt>
                <c:pt idx="7">
                  <c:v>40</c:v>
                </c:pt>
              </c:numCache>
            </c:numRef>
          </c:val>
        </c:ser>
        <c:ser>
          <c:idx val="3"/>
          <c:order val="3"/>
          <c:tx>
            <c:strRef>
              <c:f>'структура расходов 2018 (2)'!$E$1</c:f>
              <c:strCache>
                <c:ptCount val="1"/>
                <c:pt idx="0">
                  <c:v>Уточненный план 2020</c:v>
                </c:pt>
              </c:strCache>
            </c:strRef>
          </c:tx>
          <c:dLbls>
            <c:dLbl>
              <c:idx val="0"/>
              <c:layout>
                <c:manualLayout>
                  <c:x val="-2.6388888888888878E-2"/>
                  <c:y val="-7.2480531082543421E-3"/>
                </c:manualLayout>
              </c:layout>
              <c:showVal val="1"/>
            </c:dLbl>
            <c:spPr>
              <a:solidFill>
                <a:schemeClr val="accent4">
                  <a:lumMod val="60000"/>
                  <a:lumOff val="40000"/>
                </a:schemeClr>
              </a:solidFill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(2)'!$E$2:$E$9</c:f>
              <c:numCache>
                <c:formatCode>0.00</c:formatCode>
                <c:ptCount val="8"/>
                <c:pt idx="0">
                  <c:v>18505.2</c:v>
                </c:pt>
                <c:pt idx="1">
                  <c:v>157.1</c:v>
                </c:pt>
                <c:pt idx="2">
                  <c:v>177</c:v>
                </c:pt>
                <c:pt idx="3">
                  <c:v>3442</c:v>
                </c:pt>
                <c:pt idx="4">
                  <c:v>43607.199999999997</c:v>
                </c:pt>
                <c:pt idx="5">
                  <c:v>47</c:v>
                </c:pt>
                <c:pt idx="6">
                  <c:v>3981.3</c:v>
                </c:pt>
                <c:pt idx="7">
                  <c:v>17.8</c:v>
                </c:pt>
              </c:numCache>
            </c:numRef>
          </c:val>
        </c:ser>
        <c:ser>
          <c:idx val="4"/>
          <c:order val="4"/>
          <c:tx>
            <c:strRef>
              <c:f>'структура расходов 2018 (2)'!$F$1</c:f>
              <c:strCache>
                <c:ptCount val="1"/>
                <c:pt idx="0">
                  <c:v>Исполнено 2020 год </c:v>
                </c:pt>
              </c:strCache>
            </c:strRef>
          </c:tx>
          <c:dLbls>
            <c:dLbl>
              <c:idx val="0"/>
              <c:layout>
                <c:manualLayout>
                  <c:x val="-3.333333333333334E-2"/>
                  <c:y val="7.2480531082543317E-3"/>
                </c:manualLayout>
              </c:layout>
              <c:showVal val="1"/>
            </c:dLbl>
            <c:spPr>
              <a:solidFill>
                <a:schemeClr val="accent5">
                  <a:lumMod val="60000"/>
                  <a:lumOff val="40000"/>
                </a:schemeClr>
              </a:solidFill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(2)'!$F$2:$F$9</c:f>
              <c:numCache>
                <c:formatCode>0.00</c:formatCode>
                <c:ptCount val="8"/>
                <c:pt idx="0">
                  <c:v>18405.2</c:v>
                </c:pt>
                <c:pt idx="1">
                  <c:v>157.1</c:v>
                </c:pt>
                <c:pt idx="2">
                  <c:v>177</c:v>
                </c:pt>
                <c:pt idx="3">
                  <c:v>3314.9</c:v>
                </c:pt>
                <c:pt idx="4">
                  <c:v>43182.3</c:v>
                </c:pt>
                <c:pt idx="5">
                  <c:v>47</c:v>
                </c:pt>
                <c:pt idx="6">
                  <c:v>3980.6</c:v>
                </c:pt>
                <c:pt idx="7">
                  <c:v>17.8</c:v>
                </c:pt>
              </c:numCache>
            </c:numRef>
          </c:val>
        </c:ser>
        <c:overlap val="100"/>
        <c:axId val="85457920"/>
        <c:axId val="84685568"/>
      </c:barChart>
      <c:catAx>
        <c:axId val="854579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4685568"/>
        <c:crosses val="autoZero"/>
        <c:auto val="1"/>
        <c:lblAlgn val="ctr"/>
        <c:lblOffset val="100"/>
      </c:catAx>
      <c:valAx>
        <c:axId val="84685568"/>
        <c:scaling>
          <c:orientation val="minMax"/>
        </c:scaling>
        <c:delete val="1"/>
        <c:axPos val="l"/>
        <c:numFmt formatCode="0%" sourceLinked="1"/>
        <c:tickLblPos val="none"/>
        <c:crossAx val="85457920"/>
        <c:crosses val="autoZero"/>
        <c:crossBetween val="between"/>
      </c:valAx>
      <c:spPr>
        <a:noFill/>
        <a:ln w="25400">
          <a:noFill/>
        </a:ln>
      </c:spPr>
    </c:plotArea>
    <c:legend>
      <c:legendPos val="r"/>
    </c:legend>
    <c:plotVisOnly val="1"/>
    <c:dispBlanksAs val="gap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83371-1C49-47DD-A94F-5190EA1331F1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BD627-FCD1-4021-A2B4-5F480836C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BD627-FCD1-4021-A2B4-5F480836C00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10" Type="http://schemas.openxmlformats.org/officeDocument/2006/relationships/chart" Target="../charts/chart8.xml"/><Relationship Id="rId4" Type="http://schemas.openxmlformats.org/officeDocument/2006/relationships/chart" Target="../charts/chart2.xml"/><Relationship Id="rId9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0" y="3717032"/>
            <a:ext cx="9144000" cy="242088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051720" y="62068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Администрация муниципального образования </a:t>
            </a:r>
          </a:p>
          <a:p>
            <a:pPr algn="ctr"/>
            <a:r>
              <a:rPr lang="ru-RU" dirty="0" smtClean="0"/>
              <a:t>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сельсовет» Ненецкого автономного округа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19672" y="1700808"/>
            <a:ext cx="619268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 РЕШЕНИЯ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 00_______ 2021 года № __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Совета депутатов муниципального образования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сельсовет»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«Об исполнении местного бюджета за 2020 год»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5602272"/>
            <a:ext cx="4283968" cy="12557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Администрация МО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ул. Школьная, д. 9</a:t>
            </a:r>
          </a:p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152400" y="3933056"/>
            <a:ext cx="8991600" cy="242088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55776" y="404665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Структура доходов местного бюджета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1691680" y="404664"/>
            <a:ext cx="86409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60232" y="404664"/>
            <a:ext cx="93610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56 464,5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68344" y="40466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99,2%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0" y="1628800"/>
            <a:ext cx="2555776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2 242,6 тыс.руб.  103,9 %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915817" y="1628800"/>
            <a:ext cx="2088231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948,2 тыс. руб. 104,4%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580112" y="1628800"/>
            <a:ext cx="2952328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53 273,7 тыс.руб.    99,0%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348880"/>
            <a:ext cx="1944216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Налог на доходы физических лиц  874,6 тыс.руб.  103,5%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-Налоги на товары (работы, услуги)  470,4 тыс. руб. 99,5%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-Налог на совокупный доход 99,8 тыс.руб. 100%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-Налог на имущество физических лиц 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71,4 тыс. руб. 100,3 %</a:t>
            </a:r>
          </a:p>
          <a:p>
            <a:pPr>
              <a:buFontTx/>
              <a:buChar char="-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Земельный налог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718,2 тыс. руб. 108,7%</a:t>
            </a:r>
          </a:p>
          <a:p>
            <a:pPr>
              <a:buFontTx/>
              <a:buChar char="-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Государственная пошлина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8,2 тыс. руб. 100%</a:t>
            </a: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808" y="2348880"/>
            <a:ext cx="22322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государственной и муниципальной собственности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815,9 тыс. руб. 100,4%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государства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132,3 тыс. руб. 99,49%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68144" y="2348880"/>
            <a:ext cx="295232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-Дотации  12 511,0 тыс.руб.  100%.,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 т.ч.: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из окружного бюджета – 2 080,2 т. р.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из районного бюджета – 10 430,8 т. р.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-Субсидии – 19 254,9 тыс. руб.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-Субвенции –180,8 тыс. руб.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-Иные межбюджетные трансферты –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21 989,7 тыс. руб.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-Прочие безвозмездные поступления – 20,0 тыс.руб.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-Возврат остатков субсидий, субвенций и иных МТ, имеющих целевое назначение, прошлых лет – (-) 682,7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55776" y="404665"/>
            <a:ext cx="5040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от использования имущества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07504" y="1196751"/>
          <a:ext cx="9036495" cy="5582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8634"/>
                <a:gridCol w="3110143"/>
                <a:gridCol w="832087"/>
                <a:gridCol w="1175479"/>
                <a:gridCol w="1028544"/>
                <a:gridCol w="881608"/>
              </a:tblGrid>
              <a:tr h="6941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арендуемого  имущества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за 2019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2020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03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119%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386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ООО «Новатор»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под строительство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12-ти кв.дома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023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СПК Колхоз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Ерв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20,0 кв.м.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92,5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150,3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3862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"Ненецкая коммунальная компания"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газораспределительная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поселковая</a:t>
                      </a:r>
                      <a:endParaRPr lang="ru-RU" sz="1200" i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сеть среднего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низкого давления</a:t>
                      </a: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742,0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0317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ИП Богданова Е.А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46,9 кв.м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0317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  "МФЦ НАО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20,0 кв.м.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7407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трансформаторные подстанции, линии электропередач, нежилое помещение 6,6 кв.м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386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Коммерческий 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найм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муниципального жилого фонда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222,9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161,7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49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Плата за пользование жилым помещением (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соцнайм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444,6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393,6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644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Платежи МКП Энергия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Прибыль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итогам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486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509,7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815,9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100,4%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государства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07504" y="1196750"/>
          <a:ext cx="9036495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5398"/>
                <a:gridCol w="2275122"/>
                <a:gridCol w="1152128"/>
                <a:gridCol w="1296144"/>
                <a:gridCol w="1062563"/>
                <a:gridCol w="845140"/>
              </a:tblGrid>
              <a:tr h="700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за2019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2020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2020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93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МКП «Энергия»; Кабинет участкового;</a:t>
                      </a:r>
                      <a:r>
                        <a:rPr lang="ru-RU" sz="120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КУ  "МФЦ НАО, 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электростанция»;</a:t>
                      </a:r>
                      <a:r>
                        <a:rPr lang="ru-RU" sz="120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СПК </a:t>
                      </a:r>
                      <a:r>
                        <a:rPr lang="ru-RU" sz="1200" i="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Коопхоз</a:t>
                      </a:r>
                      <a:r>
                        <a:rPr lang="ru-RU" sz="120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</a:t>
                      </a:r>
                      <a:r>
                        <a:rPr lang="ru-RU" sz="1200" i="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Ерв</a:t>
                      </a:r>
                      <a:r>
                        <a:rPr lang="ru-RU" sz="120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Возмещение коммунальных услуг  по договорам аренды нежилых помещений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85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124744"/>
          <a:ext cx="9143999" cy="2773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8857"/>
                <a:gridCol w="1437403"/>
                <a:gridCol w="1455088"/>
                <a:gridCol w="1306285"/>
                <a:gridCol w="1026366"/>
              </a:tblGrid>
              <a:tr h="7852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 2019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2020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2509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Размещение нестационарных торговых объектов на территории муниципального образования «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сельсовет» Ненецкого автономного округа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672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 от реализации имущества, находящегося в собственности сельских поселений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791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Динамика расходов  местного бюджета, тыс. руб.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107504" y="3789040"/>
            <a:ext cx="9036496" cy="3068960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0" y="836712"/>
          <a:ext cx="9144000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620688"/>
            <a:ext cx="800219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76672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Структура расходов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местного бюджета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476672"/>
            <a:ext cx="3024336" cy="646331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Всего  исполнение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69 281,9  тыс.руб. 99,1%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187624" y="1268760"/>
            <a:ext cx="67687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0" y="3212976"/>
            <a:ext cx="1115616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 </a:t>
            </a:r>
          </a:p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Доля 26,6%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59632" y="3212976"/>
            <a:ext cx="1008112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</a:t>
            </a:r>
          </a:p>
          <a:p>
            <a:pPr algn="ctr" fontAlgn="b"/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ная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оборона</a:t>
            </a:r>
          </a:p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Доля 0,2%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67744" y="3212976"/>
            <a:ext cx="1152128" cy="13849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и </a:t>
            </a:r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правоохрани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тельная деятельность Доля 0,3 %</a:t>
            </a:r>
          </a:p>
          <a:p>
            <a:pPr algn="ctr" fontAlgn="b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91881" y="3212976"/>
            <a:ext cx="1080120" cy="10772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</a:t>
            </a:r>
          </a:p>
          <a:p>
            <a:pPr algn="ctr" fontAlgn="b"/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ная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экономика  Доля 4,8%</a:t>
            </a:r>
          </a:p>
          <a:p>
            <a:pPr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3212976"/>
            <a:ext cx="1152128" cy="10156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коммунальное хозяйство Доля 62,3%</a:t>
            </a:r>
          </a:p>
          <a:p>
            <a:pPr fontAlgn="b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96136" y="3212977"/>
            <a:ext cx="936104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"/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ние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Доля 0,1%</a:t>
            </a:r>
          </a:p>
          <a:p>
            <a:pPr fontAlgn="b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04248" y="3212976"/>
            <a:ext cx="1080120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Социальная политика Доля 5,7%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884368" y="3212976"/>
            <a:ext cx="1259632" cy="13542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   </a:t>
            </a:r>
          </a:p>
          <a:p>
            <a:pPr algn="ctr"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Доля 0,0 %</a:t>
            </a:r>
          </a:p>
          <a:p>
            <a:pPr fontAlgn="b"/>
            <a:endParaRPr lang="ru-RU" sz="1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"/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Диаграмма 22"/>
          <p:cNvGraphicFramePr/>
          <p:nvPr/>
        </p:nvGraphicFramePr>
        <p:xfrm>
          <a:off x="0" y="1268761"/>
          <a:ext cx="9144000" cy="1944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332656"/>
            <a:ext cx="129614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966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482"/>
                <a:gridCol w="789490"/>
                <a:gridCol w="789490"/>
                <a:gridCol w="892584"/>
                <a:gridCol w="1015350"/>
                <a:gridCol w="1144890"/>
                <a:gridCol w="1152128"/>
                <a:gridCol w="827581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первоначальный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3 133,8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3 316,0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2911,4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3666,9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3666,6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9 460,5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10 632,7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10 638,3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10 629,9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10 530,5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1 910,0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2 636,3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1 506,8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3 641,0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3 640,7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73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482"/>
                <a:gridCol w="789490"/>
                <a:gridCol w="789490"/>
                <a:gridCol w="748568"/>
                <a:gridCol w="936104"/>
                <a:gridCol w="1080120"/>
                <a:gridCol w="1074240"/>
                <a:gridCol w="1193501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0203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1 213,8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898,7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856984" cy="3096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1857"/>
                <a:gridCol w="868503"/>
                <a:gridCol w="792088"/>
                <a:gridCol w="720080"/>
                <a:gridCol w="1008112"/>
                <a:gridCol w="1080120"/>
                <a:gridCol w="1008112"/>
                <a:gridCol w="1008112"/>
              </a:tblGrid>
              <a:tr h="107052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9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61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1 298,2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1 455,8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2 478,4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2 351,6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9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509120"/>
            <a:ext cx="8856984" cy="223224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7" cy="321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482"/>
                <a:gridCol w="789490"/>
                <a:gridCol w="789490"/>
                <a:gridCol w="892583"/>
                <a:gridCol w="936104"/>
                <a:gridCol w="1008112"/>
                <a:gridCol w="1002234"/>
                <a:gridCol w="1193502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3 796,0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858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8 716,4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10 872,2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24 488,2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25 850,1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25 734,9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2 871,2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4 226,6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1 739,0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3 818,6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3 801,1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6 800,2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3 204,6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13 938,5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13 646,3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69269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0"/>
          <a:ext cx="9144000" cy="6979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532440"/>
                <a:gridCol w="611560"/>
              </a:tblGrid>
              <a:tr h="29438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Основные показатели прогноза социально-экономического развития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МО"</a:t>
                      </a:r>
                      <a:r>
                        <a:rPr lang="ru-RU" sz="1400" dirty="0" err="1" smtClean="0"/>
                        <a:t>Тельвисочный</a:t>
                      </a:r>
                      <a:r>
                        <a:rPr lang="ru-RU" sz="1400" dirty="0" smtClean="0"/>
                        <a:t> сельсовет"  НАО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........</a:t>
                      </a: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3-4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характеристики местного бюджета ……………………………………………………………………….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местного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Бюджетная терминология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8655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Динамика доходов местного бюджета в сравнении  2017 – 2018,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утвержденный 2019 годы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доходов местного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платных услуг и компенсации затрат государства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Динамика расходов местного бюджета 2017 – 2018,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утвержденный 2019 годы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6519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местного бюджета</a:t>
                      </a:r>
                    </a:p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оборона. 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Жилищно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Образование.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Социальная политика. 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Социально – значимые проекты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0451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 МО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НАО</a:t>
                      </a:r>
                    </a:p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 эффективности муниципальных программ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в рамках муниципальных программ МР «Заполярный район»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24-26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Вложения в инвестиции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Публичные слушания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 l="54000" t="57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6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836"/>
                <a:gridCol w="728943"/>
                <a:gridCol w="728943"/>
                <a:gridCol w="728944"/>
                <a:gridCol w="994015"/>
                <a:gridCol w="1060282"/>
                <a:gridCol w="1149883"/>
                <a:gridCol w="1202150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Разде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первоначальный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3 881,6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4 125,2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3 951,0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3 981,3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3 980,6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4509120"/>
            <a:ext cx="273630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581128"/>
            <a:ext cx="2411760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4563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9"/>
                <a:gridCol w="864096"/>
                <a:gridCol w="864096"/>
                <a:gridCol w="864096"/>
                <a:gridCol w="1167340"/>
                <a:gridCol w="1306285"/>
                <a:gridCol w="1306285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566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566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Проведений спортивных мероприятий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Муниципальные программы МО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5373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3926"/>
                <a:gridCol w="792088"/>
                <a:gridCol w="792088"/>
                <a:gridCol w="936104"/>
                <a:gridCol w="936104"/>
                <a:gridCol w="864096"/>
                <a:gridCol w="899591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первоначальный 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муниципального образования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2020 - 2022 годы"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"Старшее поколение муниципального образования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2017 - 2019 годы"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116,1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161,2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малого и среднего предпринимательства на территории муниципального образования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2018 – 2020 годы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и поддержка  муниципального жилищного фонда  муниципального образования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2019-2022 годы».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«Снос домов, признанных в установленном порядке ветхими или аварийными и подлежащими сносу или реконструкции, на территории муниципального образования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2019-2020 годы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Эффективность муниципальных программ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4" cstate="print"/>
          <a:srcRect t="31763" b="2095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395536" y="1916832"/>
            <a:ext cx="1872208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Оценивалось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муниципальные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1268760"/>
            <a:ext cx="383703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Эффективные          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1844824"/>
            <a:ext cx="3986113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Умеренно эффективные         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347865" y="2420888"/>
            <a:ext cx="4608512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Эффективность удовлетворительная         0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851921" y="2996952"/>
            <a:ext cx="5040560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Эффективность неудовлетворительная      0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stCxn id="6" idx="3"/>
          </p:cNvCxnSpPr>
          <p:nvPr/>
        </p:nvCxnSpPr>
        <p:spPr>
          <a:xfrm flipV="1">
            <a:off x="2267744" y="1268763"/>
            <a:ext cx="792088" cy="12482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3"/>
          </p:cNvCxnSpPr>
          <p:nvPr/>
        </p:nvCxnSpPr>
        <p:spPr>
          <a:xfrm flipV="1">
            <a:off x="2267744" y="1916835"/>
            <a:ext cx="936104" cy="600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3"/>
            <a:endCxn id="9" idx="1"/>
          </p:cNvCxnSpPr>
          <p:nvPr/>
        </p:nvCxnSpPr>
        <p:spPr>
          <a:xfrm>
            <a:off x="2267744" y="2516997"/>
            <a:ext cx="1080121" cy="885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</p:cNvCxnSpPr>
          <p:nvPr/>
        </p:nvCxnSpPr>
        <p:spPr>
          <a:xfrm>
            <a:off x="2267744" y="2516997"/>
            <a:ext cx="1512168" cy="4079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Предоставление субсидий -  5 329,1 тыс. руб.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МКП «Энергия»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1231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на возмещение</a:t>
            </a:r>
          </a:p>
          <a:p>
            <a:r>
              <a:rPr lang="ru-RU" dirty="0" smtClean="0"/>
              <a:t> недополученных доходов или финансовое</a:t>
            </a:r>
          </a:p>
          <a:p>
            <a:r>
              <a:rPr lang="ru-RU" dirty="0" smtClean="0"/>
              <a:t> возмещение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затрат</a:t>
            </a:r>
            <a:r>
              <a:rPr lang="ru-RU" dirty="0" smtClean="0"/>
              <a:t>, возникающих при оказании </a:t>
            </a:r>
          </a:p>
          <a:p>
            <a:r>
              <a:rPr lang="ru-RU" dirty="0" smtClean="0"/>
              <a:t>жителям поселения услуг общественных бань"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556792"/>
            <a:ext cx="8034096" cy="2160240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  <a:tabLst>
                <a:tab pos="1343025" algn="l"/>
              </a:tabLs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2020 году вложений в инвестиции - нет.</a:t>
            </a:r>
            <a:endParaRPr lang="ru-RU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332656"/>
            <a:ext cx="547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47864" y="476672"/>
            <a:ext cx="305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Публичные слушания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8497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Объявление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16 марта в 15 часов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здании Администрации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сельсовет»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проведены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публичные слушания по проекту решения Совета депутатов муниципального образования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«Об исполнении местного бюджета за 2020 год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Протокол проведения публичных слушаний от 16.03.2021 размещен на официальном сайте Администрации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https://adm-telwiska.ru/verhneemenyu/byudjetdlyagrajdan/publichnieslushaniya</a:t>
            </a: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6093296"/>
            <a:ext cx="8856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Постановление от 04.03.2021 № 29 об опубликовании проекта Решения совета депутатов МО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сельсовет» НАО  «Об исполнении местного бюджета за 2020 год» и проведении публичных слушаний.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9888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0" y="5157192"/>
            <a:ext cx="9144000" cy="170080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69269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19672" y="260648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Основные показатели </a:t>
            </a:r>
          </a:p>
          <a:p>
            <a:pPr algn="ctr"/>
            <a:r>
              <a:rPr lang="ru-RU" dirty="0" smtClean="0"/>
              <a:t>прогноза социально-экономического развития</a:t>
            </a:r>
          </a:p>
          <a:p>
            <a:pPr algn="ctr"/>
            <a:r>
              <a:rPr lang="ru-RU" dirty="0" smtClean="0"/>
              <a:t> МО"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сельсовет"  НАО</a:t>
            </a: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51521" y="1596723"/>
          <a:ext cx="8712966" cy="424720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302776"/>
                <a:gridCol w="914538"/>
                <a:gridCol w="884716"/>
                <a:gridCol w="864836"/>
                <a:gridCol w="914538"/>
                <a:gridCol w="914538"/>
                <a:gridCol w="917024"/>
              </a:tblGrid>
              <a:tr h="1315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Показатели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Единица измерения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отчет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отчет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отчет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прогноз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прогноз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</a:tr>
              <a:tr h="123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2018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2019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2022-202</a:t>
                      </a:r>
                      <a:fld id="{9F7C158A-7A4A-4BC0-B45C-0C1A0D8C0547}" type="slidenum">
                        <a:rPr lang="ru-RU" sz="1000" u="none" strike="noStrike" smtClean="0"/>
                        <a:pPr algn="ctr" fontAlgn="ctr"/>
                        <a:t>3</a:t>
                      </a:fld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/>
                        <a:t>Численность населения (среднегодовая)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 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861/884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858/885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858/885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858/885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858/885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Площадь жилого фонда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кв.м.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23933,4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25604,9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25604,9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25604,9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25604,9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/>
                        <a:t>Протяженность электрических сетей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метр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13 387,32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14 062,07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14 062,07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14 062,07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14 062,07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Количество электростанций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/>
                        <a:t>шт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Трансформаторные подстанции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/>
                        <a:t>шт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 Протяженность ВЛ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метр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/>
                        <a:t>Количество котельных 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единиц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Протяженность теплотрассы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24096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Протяженность </a:t>
                      </a:r>
                      <a:r>
                        <a:rPr lang="ru-RU" sz="1000" u="none" strike="noStrike" dirty="0" smtClean="0"/>
                        <a:t>газораспределительной </a:t>
                      </a:r>
                      <a:r>
                        <a:rPr lang="ru-RU" sz="1000" u="none" strike="noStrike" dirty="0"/>
                        <a:t>поселковой сети  </a:t>
                      </a:r>
                      <a:br>
                        <a:rPr lang="ru-RU" sz="1000" u="none" strike="noStrike" dirty="0"/>
                      </a:b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 Деревянные мостовые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метр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2 356,00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2 356,00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2 356,00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2 356,00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2 356,00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Тротуары из брусчатки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 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1 075,0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Пожарные водоемы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2630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Обеспечение первичных мер пожарной безопасности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тыс.руб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899,7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96,0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9,5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90,0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93,6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Водоснабжение (колодцыв с.Тельвиска, д.Устье)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5261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Протяженность автомобильных дорог общего пользования с твердым покрытием (федерального, регионального и межмуниципального, местного значения)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км.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детские площадки 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спортивные площадки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Памятники воинам ВОВ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 Памятники культуры  "Крест обетный"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2630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Малое и среднее предпринимательство, включая микропредприятия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0" y="3212976"/>
            <a:ext cx="9144000" cy="364502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69269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19672" y="26064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47664" y="404664"/>
            <a:ext cx="4104456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858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4208" y="4149080"/>
            <a:ext cx="252028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885 человека 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учетом временно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3356992"/>
            <a:ext cx="230425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4797152"/>
            <a:ext cx="158417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123728" y="5301208"/>
            <a:ext cx="1656184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067944" y="4869160"/>
            <a:ext cx="1728192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2411760" y="1484784"/>
            <a:ext cx="792088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148064" y="1268760"/>
            <a:ext cx="158417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004048" y="1268760"/>
            <a:ext cx="115212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932040" y="1268760"/>
            <a:ext cx="1368152" cy="3240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971600" y="3789040"/>
            <a:ext cx="158417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555776" y="3789040"/>
            <a:ext cx="432048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555776" y="3789040"/>
            <a:ext cx="252028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051720" y="62068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характеристики местного бюджета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07504" y="1700811"/>
          <a:ext cx="8928993" cy="489138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80589"/>
                <a:gridCol w="935835"/>
                <a:gridCol w="1080120"/>
                <a:gridCol w="1080120"/>
                <a:gridCol w="1054137"/>
                <a:gridCol w="965748"/>
                <a:gridCol w="932444"/>
              </a:tblGrid>
              <a:tr h="511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Показатель, тыс.рублей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Факт </a:t>
                      </a:r>
                      <a:r>
                        <a:rPr lang="ru-RU" sz="1400" u="none" strike="noStrike" dirty="0" smtClean="0"/>
                        <a:t>2018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Факт </a:t>
                      </a:r>
                      <a:r>
                        <a:rPr lang="ru-RU" sz="1400" u="none" strike="noStrike" dirty="0" smtClean="0"/>
                        <a:t>2019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Утверждено </a:t>
                      </a:r>
                      <a:r>
                        <a:rPr lang="ru-RU" sz="1400" u="none" strike="noStrike" dirty="0" smtClean="0"/>
                        <a:t>2020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Уточненный план </a:t>
                      </a:r>
                      <a:r>
                        <a:rPr lang="ru-RU" sz="1400" u="none" strike="noStrike" dirty="0" smtClean="0"/>
                        <a:t>2020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Исполнено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% исполнения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Доходы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35 016,2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62 494,0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51 364,1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56 901,3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56 464,5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99,2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Безвозмездные поступления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30 730,2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57 648,9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48 206,4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53 798,5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53 273,7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99,0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в т.ч. 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из окружного бюджета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2 482,0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22 744,9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20 483,3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21 914,1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21 913,5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из районного бюджета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28 238,4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34 707,5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27 423,1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32 547,1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32 022,9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98,4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Прочие безвозмездные поступления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201,6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622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от возврата остатков субсидий, субвенций и иных межбюджетных трансфертов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9,8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-5,1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-682,7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-682,7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418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Налоговые, неналоговые доходы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4 286,0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4 845,1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3 157,7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3 102,8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3 190,8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102,8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Расходы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34 138,4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50 358,2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51 364,1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69 934,6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69 281,9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99,1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/>
                        <a:t>Профицит</a:t>
                      </a:r>
                      <a:r>
                        <a:rPr lang="ru-RU" sz="1400" u="none" strike="noStrike" dirty="0"/>
                        <a:t>/Дефицит (+/-)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877,8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12 135,8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-13 033,3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- 12 817,4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% дефицита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21,0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5018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Источники финансирования</a:t>
                      </a:r>
                      <a:br>
                        <a:rPr lang="ru-RU" sz="1400" u="none" strike="noStrike" dirty="0"/>
                      </a:br>
                      <a:r>
                        <a:rPr lang="ru-RU" sz="1400" u="none" strike="noStrike" dirty="0"/>
                        <a:t>дефицита бюджета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0,0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13 033,3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18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Изменение остатков на счетах</a:t>
                      </a:r>
                      <a:br>
                        <a:rPr lang="ru-RU" sz="1400" u="none" strike="noStrike" dirty="0"/>
                      </a:br>
                      <a:r>
                        <a:rPr lang="ru-RU" sz="1400" u="none" strike="noStrike" dirty="0"/>
                        <a:t>по учету средств бюджета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-877,8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13 033,3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19672" y="260648"/>
            <a:ext cx="7272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Исполнение местного бюджета в 2020 году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1403648" y="2420888"/>
            <a:ext cx="3024336" cy="302433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475656" y="2780928"/>
            <a:ext cx="2880320" cy="266429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483768" y="4509120"/>
            <a:ext cx="1008112" cy="93610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07504" y="3573016"/>
          <a:ext cx="1080120" cy="731520"/>
        </p:xfrm>
        <a:graphic>
          <a:graphicData uri="http://schemas.openxmlformats.org/drawingml/2006/table">
            <a:tbl>
              <a:tblPr/>
              <a:tblGrid>
                <a:gridCol w="108012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доходы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56 901,3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07504" y="5157193"/>
          <a:ext cx="1080120" cy="731520"/>
        </p:xfrm>
        <a:graphic>
          <a:graphicData uri="http://schemas.openxmlformats.org/drawingml/2006/table">
            <a:tbl>
              <a:tblPr/>
              <a:tblGrid>
                <a:gridCol w="108012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дефицит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(-) 13</a:t>
                      </a:r>
                      <a:r>
                        <a:rPr lang="ru-RU" sz="1600" b="0" i="0" u="none" strike="noStrike" baseline="0" dirty="0" smtClean="0">
                          <a:latin typeface="Times New Roman"/>
                        </a:rPr>
                        <a:t> 033,3</a:t>
                      </a:r>
                      <a:r>
                        <a:rPr lang="ru-RU" sz="1600" b="0" i="0" u="none" strike="noStrike" dirty="0" smtClean="0"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195736" y="1700808"/>
          <a:ext cx="1584176" cy="432047"/>
        </p:xfrm>
        <a:graphic>
          <a:graphicData uri="http://schemas.openxmlformats.org/drawingml/2006/table">
            <a:tbl>
              <a:tblPr/>
              <a:tblGrid>
                <a:gridCol w="1584176"/>
              </a:tblGrid>
              <a:tr h="432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latin typeface="Times New Roman"/>
                        </a:rPr>
                        <a:t>ПЛАН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6660232" y="1700807"/>
          <a:ext cx="1368152" cy="504057"/>
        </p:xfrm>
        <a:graphic>
          <a:graphicData uri="http://schemas.openxmlformats.org/drawingml/2006/table">
            <a:tbl>
              <a:tblPr/>
              <a:tblGrid>
                <a:gridCol w="1368152"/>
              </a:tblGrid>
              <a:tr h="5040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latin typeface="Times New Roman"/>
                        </a:rPr>
                        <a:t>ФАКТ</a:t>
                      </a:r>
                      <a:endParaRPr lang="ru-RU" sz="18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76700" y="3328987"/>
          <a:ext cx="990600" cy="200025"/>
        </p:xfrm>
        <a:graphic>
          <a:graphicData uri="http://schemas.openxmlformats.org/drawingml/2006/table">
            <a:tbl>
              <a:tblPr/>
              <a:tblGrid>
                <a:gridCol w="990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5" name="Овал 24"/>
          <p:cNvSpPr/>
          <p:nvPr/>
        </p:nvSpPr>
        <p:spPr>
          <a:xfrm>
            <a:off x="4644008" y="2420888"/>
            <a:ext cx="2952328" cy="30963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07504" y="2348880"/>
          <a:ext cx="1152128" cy="731520"/>
        </p:xfrm>
        <a:graphic>
          <a:graphicData uri="http://schemas.openxmlformats.org/drawingml/2006/table">
            <a:tbl>
              <a:tblPr/>
              <a:tblGrid>
                <a:gridCol w="1152128"/>
              </a:tblGrid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расходы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69 934,6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7812360" y="2492896"/>
          <a:ext cx="1224136" cy="731520"/>
        </p:xfrm>
        <a:graphic>
          <a:graphicData uri="http://schemas.openxmlformats.org/drawingml/2006/table">
            <a:tbl>
              <a:tblPr/>
              <a:tblGrid>
                <a:gridCol w="1224136"/>
              </a:tblGrid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расходы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69 281,9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0" name="Овал 29"/>
          <p:cNvSpPr/>
          <p:nvPr/>
        </p:nvSpPr>
        <p:spPr>
          <a:xfrm>
            <a:off x="4716016" y="2852936"/>
            <a:ext cx="2808312" cy="266429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796136" y="4725144"/>
            <a:ext cx="792088" cy="79208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7884368" y="3725416"/>
          <a:ext cx="1152128" cy="731520"/>
        </p:xfrm>
        <a:graphic>
          <a:graphicData uri="http://schemas.openxmlformats.org/drawingml/2006/table">
            <a:tbl>
              <a:tblPr/>
              <a:tblGrid>
                <a:gridCol w="1152128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доходы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56 464,5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7956376" y="5309593"/>
          <a:ext cx="1080120" cy="731520"/>
        </p:xfrm>
        <a:graphic>
          <a:graphicData uri="http://schemas.openxmlformats.org/drawingml/2006/table">
            <a:tbl>
              <a:tblPr/>
              <a:tblGrid>
                <a:gridCol w="108012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дефицит 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-12 817,4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тыс.рублей</a:t>
                      </a:r>
                      <a:endParaRPr lang="ru-RU" sz="16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19672" y="260648"/>
            <a:ext cx="7272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Бюджетная терминология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76700" y="3328987"/>
          <a:ext cx="990600" cy="200025"/>
        </p:xfrm>
        <a:graphic>
          <a:graphicData uri="http://schemas.openxmlformats.org/drawingml/2006/table">
            <a:tbl>
              <a:tblPr/>
              <a:tblGrid>
                <a:gridCol w="990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107504" y="4221088"/>
            <a:ext cx="42484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(превышение расходов бюджета над его доходами) Принимается решение об источниках покрытия дефицита бюджета: использовать имеющиеся накопления, остатки или привлечь заемные средства.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932040" y="4221088"/>
            <a:ext cx="410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— превышение доходов бюджета над его расходами Необходимо определить, как их использовать: накапливать резервы остатки или погашать долг.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15616" y="5589240"/>
            <a:ext cx="7200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Государственный или муниципальный долг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-обязательства публично-правового образования по полученным кредитам, выпущенным ценным бумагам, предоставленным гарантиям перед третьими лицами.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Равнобедренный треугольник 34"/>
          <p:cNvSpPr/>
          <p:nvPr/>
        </p:nvSpPr>
        <p:spPr>
          <a:xfrm>
            <a:off x="1475656" y="2996952"/>
            <a:ext cx="1924800" cy="1152128"/>
          </a:xfrm>
          <a:prstGeom prst="triangle">
            <a:avLst>
              <a:gd name="adj" fmla="val 51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V="1">
            <a:off x="1043608" y="2564904"/>
            <a:ext cx="2736304" cy="86409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Улыбающееся лицо 40"/>
          <p:cNvSpPr/>
          <p:nvPr/>
        </p:nvSpPr>
        <p:spPr>
          <a:xfrm>
            <a:off x="611560" y="2564904"/>
            <a:ext cx="936104" cy="792088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лыбающееся лицо 41"/>
          <p:cNvSpPr/>
          <p:nvPr/>
        </p:nvSpPr>
        <p:spPr>
          <a:xfrm>
            <a:off x="3203848" y="2132856"/>
            <a:ext cx="576064" cy="504056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611560" y="2204864"/>
            <a:ext cx="1005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3275857" y="177281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45" name="Равнобедренный треугольник 44"/>
          <p:cNvSpPr/>
          <p:nvPr/>
        </p:nvSpPr>
        <p:spPr>
          <a:xfrm>
            <a:off x="5652120" y="3149352"/>
            <a:ext cx="2088232" cy="1152128"/>
          </a:xfrm>
          <a:prstGeom prst="triangle">
            <a:avLst>
              <a:gd name="adj" fmla="val 51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5508104" y="2636912"/>
            <a:ext cx="2664296" cy="108012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Улыбающееся лицо 49"/>
          <p:cNvSpPr/>
          <p:nvPr/>
        </p:nvSpPr>
        <p:spPr>
          <a:xfrm>
            <a:off x="5436096" y="2060848"/>
            <a:ext cx="864096" cy="648072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1" name="Улыбающееся лицо 50"/>
          <p:cNvSpPr/>
          <p:nvPr/>
        </p:nvSpPr>
        <p:spPr>
          <a:xfrm>
            <a:off x="7524328" y="2564904"/>
            <a:ext cx="1152128" cy="1008112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5292080" y="1628800"/>
            <a:ext cx="1296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7812360" y="2276872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Доходы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19672" y="260648"/>
            <a:ext cx="7272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ru-RU" sz="24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76700" y="3328987"/>
          <a:ext cx="990600" cy="200025"/>
        </p:xfrm>
        <a:graphic>
          <a:graphicData uri="http://schemas.openxmlformats.org/drawingml/2006/table">
            <a:tbl>
              <a:tblPr/>
              <a:tblGrid>
                <a:gridCol w="990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6" name="Picture 2" descr="https://realguy.ru/wp-content/uploads/mat_62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080120" cy="12961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" name="Прямоугольник 34"/>
          <p:cNvSpPr/>
          <p:nvPr/>
        </p:nvSpPr>
        <p:spPr>
          <a:xfrm>
            <a:off x="1691680" y="260648"/>
            <a:ext cx="7128792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Муниципальный долг в 2020 году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сельсовет» НАО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планировался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755576" cy="836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286000" y="116632"/>
            <a:ext cx="6462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Динамика доходов местного бюджета, тыс.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764704"/>
          <a:ext cx="226774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2286000" y="764704"/>
          <a:ext cx="228600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788024" y="764704"/>
          <a:ext cx="206997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7092280" y="836712"/>
          <a:ext cx="194421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3645024"/>
          <a:ext cx="2411760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411760" y="3573016"/>
          <a:ext cx="2376264" cy="3284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4932040" y="3573016"/>
          <a:ext cx="1944216" cy="3284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6876256" y="3861048"/>
          <a:ext cx="2267744" cy="2996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</TotalTime>
  <Words>2285</Words>
  <Application>Microsoft Office PowerPoint</Application>
  <PresentationFormat>Экран (4:3)</PresentationFormat>
  <Paragraphs>918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 в 2020 году вложений в инвестиции - нет.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294</cp:revision>
  <dcterms:created xsi:type="dcterms:W3CDTF">2019-02-15T14:09:04Z</dcterms:created>
  <dcterms:modified xsi:type="dcterms:W3CDTF">2021-03-16T13:12:12Z</dcterms:modified>
</cp:coreProperties>
</file>