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56" r:id="rId2"/>
    <p:sldId id="293" r:id="rId3"/>
    <p:sldId id="285" r:id="rId4"/>
    <p:sldId id="273" r:id="rId5"/>
    <p:sldId id="317" r:id="rId6"/>
    <p:sldId id="306" r:id="rId7"/>
    <p:sldId id="307" r:id="rId8"/>
    <p:sldId id="308" r:id="rId9"/>
    <p:sldId id="309" r:id="rId10"/>
    <p:sldId id="310" r:id="rId11"/>
    <p:sldId id="311" r:id="rId12"/>
    <p:sldId id="314" r:id="rId13"/>
    <p:sldId id="318" r:id="rId14"/>
    <p:sldId id="315" r:id="rId15"/>
    <p:sldId id="31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73;&#1102;&#1076;&#1078;&#1077;&#1090;%20&#1091;&#1090;&#1086;&#1095;&#1085;&#1077;&#1085;&#1085;&#1099;&#1081;%202015,2016%20&#1087;&#1088;&#1077;&#1082;&#1090;%202017&#1075;%20%20&#1055;&#1088;&#1077;&#1079;&#1077;&#1085;&#1090;&#1072;&#1094;&#1080;&#1103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5;&#1086;&#1083;&#1100;&#1079;&#1086;&#1074;&#1072;&#1090;&#1077;&#1083;&#1100;\Desktop\&#1080;&#1089;&#1087;&#1086;&#1083;&#1085;&#1077;&#1085;&#1080;&#1077;%20&#1073;&#1102;&#1076;&#1078;&#1077;&#1090;&#1072;%201%20&#1082;&#1074;.2017%20&#1075;&#1086;&#1076;&#1072;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gapWidth val="95"/>
        <c:gapDepth val="95"/>
        <c:shape val="box"/>
        <c:axId val="85146240"/>
        <c:axId val="85217664"/>
        <c:axId val="0"/>
      </c:bar3DChart>
      <c:catAx>
        <c:axId val="85146240"/>
        <c:scaling>
          <c:orientation val="minMax"/>
        </c:scaling>
        <c:axPos val="b"/>
        <c:majorTickMark val="none"/>
        <c:tickLblPos val="nextTo"/>
        <c:crossAx val="85217664"/>
        <c:crosses val="autoZero"/>
        <c:auto val="1"/>
        <c:lblAlgn val="ctr"/>
        <c:lblOffset val="100"/>
      </c:catAx>
      <c:valAx>
        <c:axId val="85217664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851462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dirty="0" smtClean="0"/>
              <a:t>Муниципальный долг МО «</a:t>
            </a:r>
            <a:r>
              <a:rPr lang="ru-RU" sz="1800" b="1" dirty="0" err="1" smtClean="0"/>
              <a:t>Тельвисочный</a:t>
            </a:r>
            <a:r>
              <a:rPr lang="ru-RU" sz="1800" b="1" baseline="0" dirty="0" smtClean="0"/>
              <a:t> сельсовет</a:t>
            </a:r>
            <a:r>
              <a:rPr lang="ru-RU" sz="1800" b="1" dirty="0" smtClean="0"/>
              <a:t>» НАО не планируется</a:t>
            </a:r>
            <a:endParaRPr lang="ru-RU" sz="1800" dirty="0"/>
          </a:p>
        </c:rich>
      </c:tx>
      <c:layout/>
    </c:title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gapWidth val="95"/>
        <c:gapDepth val="95"/>
        <c:shape val="box"/>
        <c:axId val="85241216"/>
        <c:axId val="85251200"/>
        <c:axId val="0"/>
      </c:bar3DChart>
      <c:catAx>
        <c:axId val="85241216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85251200"/>
        <c:crosses val="autoZero"/>
        <c:auto val="1"/>
        <c:lblAlgn val="ctr"/>
        <c:lblOffset val="100"/>
      </c:catAx>
      <c:valAx>
        <c:axId val="85251200"/>
        <c:scaling>
          <c:orientation val="minMax"/>
        </c:scaling>
        <c:delete val="1"/>
        <c:axPos val="l"/>
        <c:numFmt formatCode="0.0" sourceLinked="1"/>
        <c:tickLblPos val="none"/>
        <c:crossAx val="852412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0.27426</cdr:x>
      <cdr:y>0.1427</cdr:y>
    </cdr:from>
    <cdr:to>
      <cdr:x>0.39619</cdr:x>
      <cdr:y>0.33318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780" y="685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0.02461</cdr:x>
      <cdr:y>0.0227</cdr:y>
    </cdr:from>
    <cdr:to>
      <cdr:x>0.9656</cdr:x>
      <cdr:y>0.71429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4572" y="102996"/>
          <a:ext cx="7056784" cy="31373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  <a:ln xmlns:a="http://schemas.openxmlformats.org/drawingml/2006/main">
          <a:solidFill>
            <a:schemeClr val="accent4">
              <a:lumMod val="75000"/>
            </a:schemeClr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Муниципальный долг на 01.10.2021 года</a:t>
          </a: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0,0 тыс. руб.</a:t>
          </a: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0.60073</cdr:x>
      <cdr:y>0.5327</cdr:y>
    </cdr:from>
    <cdr:to>
      <cdr:x>0.72266</cdr:x>
      <cdr:y>0.72317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05052" y="25572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0.29346</cdr:x>
      <cdr:y>0.53968</cdr:y>
    </cdr:from>
    <cdr:to>
      <cdr:x>0.4154</cdr:x>
      <cdr:y>0.74125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00796" y="2448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0.39909</cdr:x>
      <cdr:y>0.69841</cdr:y>
    </cdr:from>
    <cdr:to>
      <cdr:x>0.60073</cdr:x>
      <cdr:y>0.95238</cdr:y>
    </cdr:to>
    <cdr:sp macro="" textlink="">
      <cdr:nvSpPr>
        <cdr:cNvPr id="20" name="Блок-схема: извлечение 19"/>
        <cdr:cNvSpPr/>
      </cdr:nvSpPr>
      <cdr:spPr>
        <a:xfrm xmlns:a="http://schemas.openxmlformats.org/drawingml/2006/main">
          <a:off x="2992884" y="3168352"/>
          <a:ext cx="1512168" cy="1152128"/>
        </a:xfrm>
        <a:prstGeom xmlns:a="http://schemas.openxmlformats.org/drawingml/2006/main" prst="flowChartExtra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0.20906</cdr:x>
      <cdr:y>0.42857</cdr:y>
    </cdr:from>
    <cdr:to>
      <cdr:x>0.36795</cdr:x>
      <cdr:y>0.66667</cdr:y>
    </cdr:to>
    <cdr:sp macro="" textlink="">
      <cdr:nvSpPr>
        <cdr:cNvPr id="21" name="Блок-схема: дисплей 20"/>
        <cdr:cNvSpPr/>
      </cdr:nvSpPr>
      <cdr:spPr>
        <a:xfrm xmlns:a="http://schemas.openxmlformats.org/drawingml/2006/main">
          <a:off x="1800199" y="1944216"/>
          <a:ext cx="1368153" cy="1080120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0.64391</cdr:x>
      <cdr:y>0.42857</cdr:y>
    </cdr:from>
    <cdr:to>
      <cdr:x>0.80279</cdr:x>
      <cdr:y>0.66667</cdr:y>
    </cdr:to>
    <cdr:sp macro="" textlink="">
      <cdr:nvSpPr>
        <cdr:cNvPr id="22" name="Блок-схема: дисплей 21"/>
        <cdr:cNvSpPr/>
      </cdr:nvSpPr>
      <cdr:spPr>
        <a:xfrm xmlns:a="http://schemas.openxmlformats.org/drawingml/2006/main">
          <a:off x="5544616" y="1944215"/>
          <a:ext cx="1368152" cy="1080135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0.23415</cdr:x>
      <cdr:y>0.69841</cdr:y>
    </cdr:from>
    <cdr:to>
      <cdr:x>0.81952</cdr:x>
      <cdr:y>0.71429</cdr:y>
    </cdr:to>
    <cdr:sp macro="" textlink="">
      <cdr:nvSpPr>
        <cdr:cNvPr id="11" name="Двойная стрелка влево/вправо 10"/>
        <cdr:cNvSpPr/>
      </cdr:nvSpPr>
      <cdr:spPr>
        <a:xfrm xmlns:a="http://schemas.openxmlformats.org/drawingml/2006/main">
          <a:off x="2016224" y="3168352"/>
          <a:ext cx="5040560" cy="72008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1BD7-EF76-4C45-B8E4-CB64F811244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E4B8C-1B4B-49CE-9C40-8CAE90494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E4B8C-1B4B-49CE-9C40-8CAE90494C9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СЕЛЬСОВЕТ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877776"/>
            <a:ext cx="85329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/>
              <a:t> ПОСТАНОВЛЕНИЕ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 12 октября 2021 года № 114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Администрации муниципального образования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сельсовет» Ненецкого автономного округа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 утверждении отчета об исполнении местного бюджета за девять месяцев 2021 года»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517232"/>
            <a:ext cx="3707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284984"/>
            <a:ext cx="9144000" cy="24482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8762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Физическая культура и спорт. Исполнение за девять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5"/>
                <a:gridCol w="1442610"/>
                <a:gridCol w="144261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01.10.2021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к  плану на 01.10.2021</a:t>
                      </a: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3 793,3 132,5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529,0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102,9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528,8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102,8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365104"/>
            <a:ext cx="47160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427984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7072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886"/>
                <a:gridCol w="864096"/>
                <a:gridCol w="1008112"/>
                <a:gridCol w="1152128"/>
                <a:gridCol w="1368152"/>
                <a:gridCol w="118762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01.10.2021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к плану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01.10.2021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105,9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и поддержка  муниципального жилищного фонда 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2019-2022 годы».</a:t>
                      </a:r>
                    </a:p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2020 – 2022 годы</a:t>
                      </a:r>
                    </a:p>
                    <a:p>
                      <a:pPr algn="ctr"/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2021-2023 годы.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7 810,7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810,7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928,7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37,5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на 01 октября  2021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362,6 тыс. 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Контрольно-счетная палата  Заполярного района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7" y="5301208"/>
            <a:ext cx="7776864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осуществление полномочий внешнего</a:t>
            </a:r>
          </a:p>
          <a:p>
            <a:r>
              <a:rPr lang="ru-RU" dirty="0" smtClean="0"/>
              <a:t>финансового контроля  контрольно – счетного органа</a:t>
            </a:r>
          </a:p>
          <a:p>
            <a:r>
              <a:rPr lang="ru-RU" dirty="0" smtClean="0"/>
              <a:t> МО 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 НАО</a:t>
            </a:r>
          </a:p>
          <a:p>
            <a:endParaRPr lang="ru-RU" dirty="0"/>
          </a:p>
        </p:txBody>
      </p:sp>
      <p:cxnSp>
        <p:nvCxnSpPr>
          <p:cNvPr id="12" name="Прямая со стрелкой 11"/>
          <p:cNvCxnSpPr>
            <a:endCxn id="9" idx="0"/>
          </p:cNvCxnSpPr>
          <p:nvPr/>
        </p:nvCxnSpPr>
        <p:spPr>
          <a:xfrm flipH="1">
            <a:off x="4283969" y="3429000"/>
            <a:ext cx="2232247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– 4 301,6 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 недополученных доходов или финансовое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 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610160" cy="4032448"/>
          </a:xfrm>
        </p:spPr>
        <p:txBody>
          <a:bodyPr>
            <a:noAutofit/>
          </a:bodyPr>
          <a:lstStyle/>
          <a:p>
            <a:pPr algn="ctr" fontAlgn="base">
              <a:lnSpc>
                <a:spcPct val="150000"/>
              </a:lnSpc>
              <a:spcAft>
                <a:spcPct val="0"/>
              </a:spcAft>
              <a:tabLst>
                <a:tab pos="1343025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отчетный период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2021 года  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вложения в инвестиции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составили сумму 1 117,0 тыс. руб.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Приобретена квартира по Соглашению об изъятии недвижимого имущества для муниципальных нужд от 11.02.2021 года площадью 31,9 кв.м.,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с.Тельвиска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ул.Пустозерская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дом 30, кВ.8 с целью организации сноса многоквартирного дома признанного аварийным и подлежащим сносу, согласно Постановлению Администрации МО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сельсовет» НАО от 29.03.2019 № 29.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2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Приобретена ½ доли жилого дома № 8 по ул. Школьная в с.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сельсовет» НАО» запланировано 106,0 тыс. руб. по Соглашению № б/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08.06.202  «Об изъятии недвижимого имущества для муниципальных нужд» с целью сноса дома.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6984776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ФИНАНСОВЫЙ ОТДЕЛ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984776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параметры  исполнения местного бюджета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девять месяцев  2021 года  (тыс.руб.)</a:t>
            </a:r>
            <a:endParaRPr lang="ru-RU" sz="1800" dirty="0">
              <a:ln>
                <a:solidFill>
                  <a:srgbClr val="0070C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941168"/>
            <a:ext cx="9144000" cy="201622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1196751"/>
          <a:ext cx="9036494" cy="3961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817"/>
                <a:gridCol w="1351430"/>
                <a:gridCol w="1526826"/>
                <a:gridCol w="1263230"/>
                <a:gridCol w="1728191"/>
              </a:tblGrid>
              <a:tr h="1008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2021 год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 2021 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01.10.2021 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квартального плана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180,5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63 835,8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59 288,4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3 658,0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2 436,8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2 907,6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16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522,5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61 399,0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56 380,8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891,5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50 555,7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(-,+)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732,7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дефицита бюджета</a:t>
                      </a:r>
                      <a:endParaRPr lang="ru-RU" sz="1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на счетах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95536" y="1700808"/>
          <a:ext cx="82809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323528" y="1916832"/>
          <a:ext cx="861092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доходам за девять месяцев,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124745"/>
          <a:ext cx="9108504" cy="575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/>
                <a:gridCol w="1224136"/>
                <a:gridCol w="1152128"/>
                <a:gridCol w="1224136"/>
                <a:gridCol w="1043608"/>
              </a:tblGrid>
              <a:tr h="11521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01.10.2021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девять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месяцев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2021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 на 01.10.2021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852,7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762,3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762,9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408,7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404,1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совокупный доход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129,8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236,9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740,6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</a:tr>
              <a:tr h="3117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Times New Roman"/>
                        </a:rPr>
                        <a:t>ЗАДОЛЖЕННОСТЬ И ПЕРЕРАСЧЕТЫ ПО ОТМЕНЕННЫМ НАЛОГАМ, СБОРАМ И ИНЫМ ОБЯЗАТЕЛЬНЫМ ПЛАТЕЖАМ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-1,7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813,3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488,3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495,5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101,5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5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latin typeface="Times New Roman"/>
                        </a:rPr>
                        <a:t>ШТРАФЫ, САНКЦИИ, ВОЗМЕЩЕНИЕ УЩЕРБА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441,9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289,2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627,8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217,1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190,8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555,2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346,1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расходам за девять месяцев,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441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1224136"/>
                <a:gridCol w="1224136"/>
                <a:gridCol w="1224136"/>
                <a:gridCol w="971600"/>
              </a:tblGrid>
              <a:tr h="10065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01.10.2021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01.10.21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18 287,0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12 776,1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12 767,8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556,0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094,4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- коммунальное хозяйство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920,7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967,0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831,6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075,8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781,9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781,6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47667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исполнение за девять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50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4"/>
                <a:gridCol w="1625588"/>
                <a:gridCol w="1259632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01.10.2021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01.10.21</a:t>
                      </a: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2 996,3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295,1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295,1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13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034,3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396,0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393,0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2 681,4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1 659,4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1 654,1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исполнение за девять месяцев 2021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412775"/>
          <a:ext cx="8928992" cy="4361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089"/>
                <a:gridCol w="931836"/>
                <a:gridCol w="931836"/>
                <a:gridCol w="1258851"/>
                <a:gridCol w="1408690"/>
                <a:gridCol w="1408690"/>
              </a:tblGrid>
              <a:tr h="10349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01.10.2021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01.10.21</a:t>
                      </a:r>
                    </a:p>
                  </a:txBody>
                  <a:tcPr/>
                </a:tc>
              </a:tr>
              <a:tr h="8034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60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231,01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67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54868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  исполнение за девять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928992" cy="273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5169"/>
                <a:gridCol w="1017279"/>
                <a:gridCol w="1152128"/>
                <a:gridCol w="1080120"/>
                <a:gridCol w="1440160"/>
                <a:gridCol w="1224136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01.10.2021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плану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 01.10.21</a:t>
                      </a: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1 811,2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2 734,8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9144000" cy="29969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40466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 исполнение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девять месяцев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8" cy="3266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5"/>
                <a:gridCol w="954274"/>
                <a:gridCol w="954274"/>
                <a:gridCol w="1289163"/>
                <a:gridCol w="1442611"/>
                <a:gridCol w="14426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2021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01.10.2021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плану на 01.10.21</a:t>
                      </a: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6 675,1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807,6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807,2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396,6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868,2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748,4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190,6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986,6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3727</TotalTime>
  <Words>1123</Words>
  <Application>Microsoft Office PowerPoint</Application>
  <PresentationFormat>Экран (4:3)</PresentationFormat>
  <Paragraphs>396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Основные параметры  исполнения местного бюджета  за девять месяцев  2021 года  (тыс.руб.)</vt:lpstr>
      <vt:lpstr>РАЗМЕР МУНИЦИПАЛЬНОГО ДОЛГА</vt:lpstr>
      <vt:lpstr>Исполнение  по доходам за девять месяцев, тыс. руб.</vt:lpstr>
      <vt:lpstr>Исполнение  по расходам за девять месяцев, тыс. руб.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за отчетный период 2021 года   вложения в инвестиции составили сумму 1 117,0 тыс. руб.     1. Приобретена квартира по Соглашению об изъятии недвижимого имущества для муниципальных нужд от 11.02.2021 года площадью 31,9 кв.м., с.Тельвиска ул.Пустозерская, дом 30, кВ.8 с целью организации сноса многоквартирного дома признанного аварийным и подлежащим сносу, согласно Постановлению Администрации МО «Тельвисочный сельсовет» НАО от 29.03.2019 № 29.         2. Приобретена ½ доли жилого дома № 8 по ул. Школьная в с. Тельвиска МО «Тельвисочный сельсовет» НАО» запланировано 106,0 тыс. руб. по Соглашению № б/н от 08.06.202  «Об изъятии недвижимого имущества для муниципальных нужд» с целью сноса дома. 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471</cp:revision>
  <dcterms:created xsi:type="dcterms:W3CDTF">2016-06-20T09:05:39Z</dcterms:created>
  <dcterms:modified xsi:type="dcterms:W3CDTF">2021-10-13T10:23:13Z</dcterms:modified>
</cp:coreProperties>
</file>