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3" r:id="rId3"/>
    <p:sldId id="285" r:id="rId4"/>
    <p:sldId id="264" r:id="rId5"/>
    <p:sldId id="257" r:id="rId6"/>
    <p:sldId id="258" r:id="rId7"/>
    <p:sldId id="260" r:id="rId8"/>
    <p:sldId id="259" r:id="rId9"/>
    <p:sldId id="261" r:id="rId10"/>
    <p:sldId id="262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4" r:id="rId22"/>
    <p:sldId id="276" r:id="rId23"/>
    <p:sldId id="277" r:id="rId24"/>
    <p:sldId id="278" r:id="rId25"/>
    <p:sldId id="279" r:id="rId26"/>
    <p:sldId id="287" r:id="rId27"/>
    <p:sldId id="280" r:id="rId28"/>
    <p:sldId id="282" r:id="rId29"/>
    <p:sldId id="281" r:id="rId30"/>
    <p:sldId id="28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4660"/>
  </p:normalViewPr>
  <p:slideViewPr>
    <p:cSldViewPr>
      <p:cViewPr varScale="1">
        <p:scale>
          <a:sx n="106" d="100"/>
          <a:sy n="106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18%20&#1075;&#1086;&#1076;\&#1076;&#1083;&#1103;%20&#1075;&#1088;&#1072;&#1078;&#1076;&#1072;&#1085;\&#1080;&#1089;&#1087;&#1086;&#1083;&#1085;&#1077;&#1085;&#1080;&#1077;%202018\&#1090;&#1072;&#1073;&#1083;&#1080;&#1094;&#1099;%20&#1080;&#1089;&#1087;&#1086;&#1083;&#1085;&#1077;&#1085;&#1080;&#1077;%20&#1073;&#1102;&#1076;&#1078;&#1077;&#1090;&#1072;%20&#1079;&#1072;%202018%20&#1075;&#1086;&#1076;%20(&#1055;&#1088;&#1077;&#1079;&#1077;&#1085;&#1090;&#1072;&#1094;&#1080;&#1103;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18%20&#1075;&#1086;&#1076;\&#1076;&#1083;&#1103;%20&#1075;&#1088;&#1072;&#1078;&#1076;&#1072;&#1085;\&#1080;&#1089;&#1087;&#1086;&#1083;&#1085;&#1077;&#1085;&#1080;&#1077;%202018\&#1090;&#1072;&#1073;&#1083;&#1080;&#1094;&#1099;%20&#1080;&#1089;&#1087;&#1086;&#1083;&#1085;&#1077;&#1085;&#1080;&#1077;%20&#1073;&#1102;&#1076;&#1078;&#1077;&#1090;&#1072;%20&#1079;&#1072;%202018%20&#1075;&#1086;&#1076;%20(&#1055;&#1088;&#1077;&#1079;&#1077;&#1085;&#1090;&#1072;&#1094;&#1080;&#1103;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18%20&#1075;&#1086;&#1076;\&#1076;&#1083;&#1103;%20&#1075;&#1088;&#1072;&#1078;&#1076;&#1072;&#1085;\&#1080;&#1089;&#1087;&#1086;&#1083;&#1085;&#1077;&#1085;&#1080;&#1077;%202018\&#1090;&#1072;&#1073;&#1083;&#1080;&#1094;&#1099;%20&#1080;&#1089;&#1087;&#1086;&#1083;&#1085;&#1077;&#1085;&#1080;&#1077;%20&#1073;&#1102;&#1076;&#1078;&#1077;&#1090;&#1072;%20&#1079;&#1072;%202018%20&#1075;&#1086;&#1076;%20(&#1055;&#1088;&#1077;&#1079;&#1077;&#1085;&#1090;&#1072;&#1094;&#1080;&#1103;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3.1473980258495577E-4"/>
          <c:y val="2.3481833095769681E-2"/>
          <c:w val="0.9996852601974151"/>
          <c:h val="0.55829915552806464"/>
        </c:manualLayout>
      </c:layout>
      <c:barChart>
        <c:barDir val="col"/>
        <c:grouping val="clustered"/>
        <c:ser>
          <c:idx val="0"/>
          <c:order val="0"/>
          <c:tx>
            <c:strRef>
              <c:f>'Динанмика доходов'!$B$1</c:f>
              <c:strCache>
                <c:ptCount val="1"/>
                <c:pt idx="0">
                  <c:v>Фактическое исполнение 2017</c:v>
                </c:pt>
              </c:strCache>
            </c:strRef>
          </c:tx>
          <c:dLbls>
            <c:dLbl>
              <c:idx val="0"/>
              <c:layout>
                <c:manualLayout>
                  <c:x val="-1.1039628291299651E-7"/>
                  <c:y val="-8.5388483984616646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805,6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>
                <c:manualLayout>
                  <c:x val="4.2060983789851524E-3"/>
                  <c:y val="-2.1347120996154201E-2"/>
                </c:manualLayout>
              </c:layout>
              <c:showVal val="1"/>
            </c:dLbl>
            <c:dLbl>
              <c:idx val="2"/>
              <c:layout>
                <c:manualLayout>
                  <c:x val="2.8040655859901012E-3"/>
                  <c:y val="-8.5388483984616646E-3"/>
                </c:manualLayout>
              </c:layout>
              <c:showVal val="1"/>
            </c:dLbl>
            <c:dLbl>
              <c:idx val="3"/>
              <c:layout>
                <c:manualLayout>
                  <c:x val="-1.1039628291299651E-7"/>
                  <c:y val="-4.2694241992308575E-3"/>
                </c:manualLayout>
              </c:layout>
              <c:showVal val="1"/>
            </c:dLbl>
            <c:dLbl>
              <c:idx val="4"/>
              <c:layout>
                <c:manualLayout>
                  <c:x val="4.2060983789851524E-3"/>
                  <c:y val="-4.2694241992308575E-3"/>
                </c:manualLayout>
              </c:layout>
              <c:showVal val="1"/>
            </c:dLbl>
            <c:dLbl>
              <c:idx val="5"/>
              <c:layout>
                <c:manualLayout>
                  <c:x val="-1.4020327929950499E-3"/>
                  <c:y val="-4.2694241992308575E-3"/>
                </c:manualLayout>
              </c:layout>
              <c:showVal val="1"/>
            </c:dLbl>
            <c:dLbl>
              <c:idx val="6"/>
              <c:layout>
                <c:manualLayout>
                  <c:x val="7.0100535686923428E-3"/>
                  <c:y val="-1.9212408896538795E-2"/>
                </c:manualLayout>
              </c:layout>
              <c:showVal val="1"/>
            </c:dLbl>
            <c:dLbl>
              <c:idx val="7"/>
              <c:layout>
                <c:manualLayout>
                  <c:x val="4.2060983789851524E-3"/>
                  <c:y val="-2.1347120996154201E-2"/>
                </c:manualLayout>
              </c:layout>
              <c:showVal val="1"/>
            </c:dLbl>
            <c:dLbl>
              <c:idx val="8"/>
              <c:layout>
                <c:manualLayout>
                  <c:x val="-5.6081311719802015E-3"/>
                  <c:y val="9.1792620283463258E-2"/>
                </c:manualLayout>
              </c:layout>
              <c:showVal val="1"/>
            </c:dLbl>
            <c:spPr>
              <a:solidFill>
                <a:schemeClr val="tx2">
                  <a:lumMod val="20000"/>
                  <a:lumOff val="80000"/>
                </a:schemeClr>
              </a:solidFill>
            </c:spPr>
            <c:txPr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'Динанмика доходов'!$A$2:$A$10</c:f>
              <c:strCache>
                <c:ptCount val="9"/>
                <c:pt idx="0">
                  <c:v>Налог на доходы
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продажи материальных и нематериальных активов</c:v>
                </c:pt>
                <c:pt idx="7">
                  <c:v>Прочие неналоговые доходы</c:v>
                </c:pt>
                <c:pt idx="8">
                  <c:v>Безвозмездные
поступления</c:v>
                </c:pt>
              </c:strCache>
            </c:strRef>
          </c:cat>
          <c:val>
            <c:numRef>
              <c:f>'Динанмика доходов'!$B$2:$B$10</c:f>
              <c:numCache>
                <c:formatCode>#,##0.00</c:formatCode>
                <c:ptCount val="9"/>
                <c:pt idx="0">
                  <c:v>780.9</c:v>
                </c:pt>
                <c:pt idx="1">
                  <c:v>0</c:v>
                </c:pt>
                <c:pt idx="2">
                  <c:v>0</c:v>
                </c:pt>
                <c:pt idx="3">
                  <c:v>784.8</c:v>
                </c:pt>
                <c:pt idx="4">
                  <c:v>21.3</c:v>
                </c:pt>
                <c:pt idx="5">
                  <c:v>825.5</c:v>
                </c:pt>
                <c:pt idx="6">
                  <c:v>0</c:v>
                </c:pt>
                <c:pt idx="7">
                  <c:v>112.9</c:v>
                </c:pt>
                <c:pt idx="8">
                  <c:v>21885</c:v>
                </c:pt>
              </c:numCache>
            </c:numRef>
          </c:val>
        </c:ser>
        <c:ser>
          <c:idx val="1"/>
          <c:order val="1"/>
          <c:tx>
            <c:strRef>
              <c:f>'Динанмика доходов'!$C$1</c:f>
              <c:strCache>
                <c:ptCount val="1"/>
                <c:pt idx="0">
                  <c:v>Фактическое исполнение 2018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4.2694241992308575E-3"/>
                </c:manualLayout>
              </c:layout>
              <c:showVal val="1"/>
            </c:dLbl>
            <c:dLbl>
              <c:idx val="1"/>
              <c:layout>
                <c:manualLayout>
                  <c:x val="1.4019223967121077E-3"/>
                  <c:y val="-2.1347120996154201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8.5388483984616646E-3"/>
                </c:manualLayout>
              </c:layout>
              <c:showVal val="1"/>
            </c:dLbl>
            <c:dLbl>
              <c:idx val="3"/>
              <c:layout>
                <c:manualLayout>
                  <c:x val="-2.8040655859901012E-3"/>
                  <c:y val="-4.2694241992308575E-3"/>
                </c:manualLayout>
              </c:layout>
              <c:showVal val="1"/>
            </c:dLbl>
            <c:dLbl>
              <c:idx val="4"/>
              <c:layout>
                <c:manualLayout>
                  <c:x val="1.4020327929950499E-3"/>
                  <c:y val="-4.2694241992308575E-3"/>
                </c:manualLayout>
              </c:layout>
              <c:showVal val="1"/>
            </c:dLbl>
            <c:dLbl>
              <c:idx val="5"/>
              <c:layout>
                <c:manualLayout>
                  <c:x val="-4.2060983789851524E-3"/>
                  <c:y val="-2.134712099615424E-3"/>
                </c:manualLayout>
              </c:layout>
              <c:showVal val="1"/>
            </c:dLbl>
            <c:dLbl>
              <c:idx val="6"/>
              <c:layout>
                <c:manualLayout>
                  <c:x val="5.6081311719802015E-3"/>
                  <c:y val="-2.1347120996154201E-2"/>
                </c:manualLayout>
              </c:layout>
              <c:showVal val="1"/>
            </c:dLbl>
            <c:dLbl>
              <c:idx val="7"/>
              <c:layout>
                <c:manualLayout>
                  <c:x val="1.4019223967122359E-3"/>
                  <c:y val="-2.1347120996154201E-2"/>
                </c:manualLayout>
              </c:layout>
              <c:showVal val="1"/>
            </c:dLbl>
            <c:dLbl>
              <c:idx val="8"/>
              <c:layout>
                <c:manualLayout>
                  <c:x val="-2.8040655859901012E-3"/>
                  <c:y val="9.606204448269407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21 </a:t>
                    </a:r>
                    <a:r>
                      <a:rPr lang="en-US" dirty="0" smtClean="0"/>
                      <a:t>885,0</a:t>
                    </a:r>
                    <a:endParaRPr lang="en-US" dirty="0"/>
                  </a:p>
                </c:rich>
              </c:tx>
              <c:showVal val="1"/>
            </c:dLbl>
            <c:spPr>
              <a:solidFill>
                <a:schemeClr val="accent2">
                  <a:lumMod val="40000"/>
                  <a:lumOff val="60000"/>
                </a:schemeClr>
              </a:solidFill>
            </c:spPr>
            <c:txPr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'Динанмика доходов'!$A$2:$A$10</c:f>
              <c:strCache>
                <c:ptCount val="9"/>
                <c:pt idx="0">
                  <c:v>Налог на доходы
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продажи материальных и нематериальных активов</c:v>
                </c:pt>
                <c:pt idx="7">
                  <c:v>Прочие неналоговые доходы</c:v>
                </c:pt>
                <c:pt idx="8">
                  <c:v>Безвозмездные
поступления</c:v>
                </c:pt>
              </c:strCache>
            </c:strRef>
          </c:cat>
          <c:val>
            <c:numRef>
              <c:f>'Динанмика доходов'!$C$2:$C$10</c:f>
              <c:numCache>
                <c:formatCode>#,##0.00</c:formatCode>
                <c:ptCount val="9"/>
                <c:pt idx="0">
                  <c:v>875.7</c:v>
                </c:pt>
                <c:pt idx="1">
                  <c:v>415.4</c:v>
                </c:pt>
                <c:pt idx="2">
                  <c:v>33.9</c:v>
                </c:pt>
                <c:pt idx="3">
                  <c:v>835.3</c:v>
                </c:pt>
                <c:pt idx="4">
                  <c:v>13.3</c:v>
                </c:pt>
                <c:pt idx="5">
                  <c:v>1503.3</c:v>
                </c:pt>
                <c:pt idx="6">
                  <c:v>274.89999999999969</c:v>
                </c:pt>
                <c:pt idx="7">
                  <c:v>334.2</c:v>
                </c:pt>
                <c:pt idx="8">
                  <c:v>30730.2</c:v>
                </c:pt>
              </c:numCache>
            </c:numRef>
          </c:val>
        </c:ser>
        <c:ser>
          <c:idx val="2"/>
          <c:order val="2"/>
          <c:tx>
            <c:strRef>
              <c:f>'Динанмика доходов'!$D$1</c:f>
              <c:strCache>
                <c:ptCount val="1"/>
                <c:pt idx="0">
                  <c:v>Первоначальный план 2019</c:v>
                </c:pt>
              </c:strCache>
            </c:strRef>
          </c:tx>
          <c:dLbls>
            <c:dLbl>
              <c:idx val="0"/>
              <c:layout>
                <c:manualLayout>
                  <c:x val="-2.8040655859901012E-3"/>
                  <c:y val="-4.2694241992308575E-3"/>
                </c:manualLayout>
              </c:layout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 rot="-5400000" vert="horz"/>
                <a:lstStyle/>
                <a:p>
                  <a:pPr>
                    <a:defRPr sz="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2.8039551897071804E-3"/>
                  <c:y val="-1.9212408896538795E-2"/>
                </c:manualLayout>
              </c:layout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 rot="-5400000" vert="horz"/>
                <a:lstStyle/>
                <a:p>
                  <a:pPr>
                    <a:defRPr sz="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0"/>
                  <c:y val="-1.7077696796923329E-2"/>
                </c:manualLayout>
              </c:layout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 rot="-5400000" vert="horz"/>
                <a:lstStyle/>
                <a:p>
                  <a:pPr>
                    <a:defRPr sz="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-7.0101639649752037E-3"/>
                  <c:y val="-4.2694241992308575E-3"/>
                </c:manualLayout>
              </c:layout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 rot="-5400000" vert="horz"/>
                <a:lstStyle/>
                <a:p>
                  <a:pPr>
                    <a:defRPr sz="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-2.8040655859901012E-3"/>
                  <c:y val="-4.2694241992308575E-3"/>
                </c:manualLayout>
              </c:layout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 rot="-5400000" vert="horz"/>
                <a:lstStyle/>
                <a:p>
                  <a:pPr>
                    <a:defRPr sz="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5"/>
              <c:layout>
                <c:manualLayout>
                  <c:x val="-2.8040655859901012E-3"/>
                  <c:y val="-2.134712099615424E-3"/>
                </c:manualLayout>
              </c:layout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 rot="-5400000" vert="horz"/>
                <a:lstStyle/>
                <a:p>
                  <a:pPr>
                    <a:defRPr sz="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6"/>
              <c:layout>
                <c:manualLayout>
                  <c:x val="2.8039551897071804E-3"/>
                  <c:y val="-2.1347120996154201E-2"/>
                </c:manualLayout>
              </c:layout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 rot="-5400000" vert="horz"/>
                <a:lstStyle/>
                <a:p>
                  <a:pPr>
                    <a:defRPr sz="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7"/>
              <c:layout>
                <c:manualLayout>
                  <c:x val="0"/>
                  <c:y val="-3.2020681494231235E-2"/>
                </c:manualLayout>
              </c:layout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 rot="-5400000" vert="horz"/>
                <a:lstStyle/>
                <a:p>
                  <a:pPr>
                    <a:defRPr sz="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8"/>
              <c:layout>
                <c:manualLayout>
                  <c:x val="-2.8040655859901012E-3"/>
                  <c:y val="0.10246618078154042"/>
                </c:manualLayout>
              </c:layout>
              <c:spPr>
                <a:solidFill>
                  <a:schemeClr val="accent3">
                    <a:lumMod val="40000"/>
                    <a:lumOff val="60000"/>
                  </a:schemeClr>
                </a:solidFill>
              </c:spPr>
              <c:txPr>
                <a:bodyPr rot="-5400000" vert="horz"/>
                <a:lstStyle/>
                <a:p>
                  <a:pPr>
                    <a:defRPr sz="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txPr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'Динанмика доходов'!$A$2:$A$10</c:f>
              <c:strCache>
                <c:ptCount val="9"/>
                <c:pt idx="0">
                  <c:v>Налог на доходы
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продажи материальных и нематериальных активов</c:v>
                </c:pt>
                <c:pt idx="7">
                  <c:v>Прочие неналоговые доходы</c:v>
                </c:pt>
                <c:pt idx="8">
                  <c:v>Безвозмездные
поступления</c:v>
                </c:pt>
              </c:strCache>
            </c:strRef>
          </c:cat>
          <c:val>
            <c:numRef>
              <c:f>'Динанмика доходов'!$D$2:$D$10</c:f>
              <c:numCache>
                <c:formatCode>#,##0.00</c:formatCode>
                <c:ptCount val="9"/>
                <c:pt idx="0">
                  <c:v>835.7</c:v>
                </c:pt>
                <c:pt idx="1">
                  <c:v>448.6</c:v>
                </c:pt>
                <c:pt idx="2">
                  <c:v>47</c:v>
                </c:pt>
                <c:pt idx="3">
                  <c:v>635</c:v>
                </c:pt>
                <c:pt idx="4">
                  <c:v>22.4</c:v>
                </c:pt>
                <c:pt idx="5">
                  <c:v>1079.4000000000001</c:v>
                </c:pt>
                <c:pt idx="6">
                  <c:v>0</c:v>
                </c:pt>
                <c:pt idx="7">
                  <c:v>201.9</c:v>
                </c:pt>
                <c:pt idx="8">
                  <c:v>28211.59999999998</c:v>
                </c:pt>
              </c:numCache>
            </c:numRef>
          </c:val>
        </c:ser>
        <c:ser>
          <c:idx val="3"/>
          <c:order val="3"/>
          <c:tx>
            <c:strRef>
              <c:f>'Динанмика доходов'!$E$1</c:f>
              <c:strCache>
                <c:ptCount val="1"/>
                <c:pt idx="0">
                  <c:v>Уточненный план 2019</c:v>
                </c:pt>
              </c:strCache>
            </c:strRef>
          </c:tx>
          <c:dLbls>
            <c:dLbl>
              <c:idx val="8"/>
              <c:layout>
                <c:manualLayout>
                  <c:x val="1.4020327929950499E-3"/>
                  <c:y val="0.11313974127961761"/>
                </c:manualLayout>
              </c:layout>
              <c:showVal val="1"/>
            </c:dLbl>
            <c:spPr>
              <a:solidFill>
                <a:schemeClr val="accent4">
                  <a:lumMod val="40000"/>
                  <a:lumOff val="60000"/>
                </a:schemeClr>
              </a:solidFill>
            </c:spPr>
            <c:txPr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'Динанмика доходов'!$A$2:$A$10</c:f>
              <c:strCache>
                <c:ptCount val="9"/>
                <c:pt idx="0">
                  <c:v>Налог на доходы
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продажи материальных и нематериальных активов</c:v>
                </c:pt>
                <c:pt idx="7">
                  <c:v>Прочие неналоговые доходы</c:v>
                </c:pt>
                <c:pt idx="8">
                  <c:v>Безвозмездные
поступления</c:v>
                </c:pt>
              </c:strCache>
            </c:strRef>
          </c:cat>
          <c:val>
            <c:numRef>
              <c:f>'Динанмика доходов'!$E$2:$E$10</c:f>
              <c:numCache>
                <c:formatCode>#,##0.00</c:formatCode>
                <c:ptCount val="9"/>
                <c:pt idx="0">
                  <c:v>819.8</c:v>
                </c:pt>
                <c:pt idx="1">
                  <c:v>448.6</c:v>
                </c:pt>
                <c:pt idx="2">
                  <c:v>47</c:v>
                </c:pt>
                <c:pt idx="3">
                  <c:v>610.20000000000005</c:v>
                </c:pt>
                <c:pt idx="4">
                  <c:v>11.4</c:v>
                </c:pt>
                <c:pt idx="5">
                  <c:v>1848.7</c:v>
                </c:pt>
                <c:pt idx="6">
                  <c:v>0</c:v>
                </c:pt>
                <c:pt idx="7">
                  <c:v>171.6</c:v>
                </c:pt>
                <c:pt idx="8">
                  <c:v>67192.3</c:v>
                </c:pt>
              </c:numCache>
            </c:numRef>
          </c:val>
        </c:ser>
        <c:ser>
          <c:idx val="4"/>
          <c:order val="4"/>
          <c:tx>
            <c:strRef>
              <c:f>'Динанмика доходов'!$F$1</c:f>
              <c:strCache>
                <c:ptCount val="1"/>
                <c:pt idx="0">
                  <c:v>Исполнено 2019 год </c:v>
                </c:pt>
              </c:strCache>
            </c:strRef>
          </c:tx>
          <c:dLbls>
            <c:dLbl>
              <c:idx val="8"/>
              <c:layout>
                <c:manualLayout>
                  <c:x val="1.4020327929950499E-3"/>
                  <c:y val="0.17077696796923328"/>
                </c:manualLayout>
              </c:layout>
              <c:showVal val="1"/>
            </c:dLbl>
            <c:spPr>
              <a:solidFill>
                <a:schemeClr val="accent5">
                  <a:lumMod val="40000"/>
                  <a:lumOff val="60000"/>
                </a:schemeClr>
              </a:solidFill>
            </c:spPr>
            <c:txPr>
              <a:bodyPr rot="-5400000" vert="horz"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'Динанмика доходов'!$A$2:$A$10</c:f>
              <c:strCache>
                <c:ptCount val="9"/>
                <c:pt idx="0">
                  <c:v>Налог на доходы
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</c:v>
                </c:pt>
                <c:pt idx="2">
                  <c:v>Налог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продажи материальных и нематериальных активов</c:v>
                </c:pt>
                <c:pt idx="7">
                  <c:v>Прочие неналоговые доходы</c:v>
                </c:pt>
                <c:pt idx="8">
                  <c:v>Безвозмездные
поступления</c:v>
                </c:pt>
              </c:strCache>
            </c:strRef>
          </c:cat>
          <c:val>
            <c:numRef>
              <c:f>'Динанмика доходов'!$F$2:$F$10</c:f>
              <c:numCache>
                <c:formatCode>General</c:formatCode>
                <c:ptCount val="9"/>
                <c:pt idx="0">
                  <c:v>853.3</c:v>
                </c:pt>
                <c:pt idx="1">
                  <c:v>501.3</c:v>
                </c:pt>
                <c:pt idx="2">
                  <c:v>115.3</c:v>
                </c:pt>
                <c:pt idx="3">
                  <c:v>637.1</c:v>
                </c:pt>
                <c:pt idx="4">
                  <c:v>11.2</c:v>
                </c:pt>
                <c:pt idx="5">
                  <c:v>2509.6999999999998</c:v>
                </c:pt>
                <c:pt idx="6">
                  <c:v>0</c:v>
                </c:pt>
                <c:pt idx="7">
                  <c:v>217.2</c:v>
                </c:pt>
                <c:pt idx="8">
                  <c:v>57648.9</c:v>
                </c:pt>
              </c:numCache>
            </c:numRef>
          </c:val>
        </c:ser>
        <c:gapWidth val="95"/>
        <c:overlap val="-15"/>
        <c:axId val="101755136"/>
        <c:axId val="101801984"/>
      </c:barChart>
      <c:catAx>
        <c:axId val="101755136"/>
        <c:scaling>
          <c:orientation val="minMax"/>
        </c:scaling>
        <c:axPos val="b"/>
        <c:majorTickMark val="none"/>
        <c:tickLblPos val="nextTo"/>
        <c:txPr>
          <a:bodyPr rot="0" vert="horz"/>
          <a:lstStyle/>
          <a:p>
            <a:pPr>
              <a:defRPr sz="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1801984"/>
        <c:crosses val="autoZero"/>
        <c:auto val="1"/>
        <c:lblAlgn val="ctr"/>
        <c:lblOffset val="100"/>
      </c:catAx>
      <c:valAx>
        <c:axId val="101801984"/>
        <c:scaling>
          <c:orientation val="minMax"/>
        </c:scaling>
        <c:delete val="1"/>
        <c:axPos val="l"/>
        <c:numFmt formatCode="#,##0.00" sourceLinked="1"/>
        <c:majorTickMark val="none"/>
        <c:tickLblPos val="none"/>
        <c:crossAx val="101755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480276379302193"/>
          <c:y val="3.5967377565016459E-2"/>
          <c:w val="0.42852359543913232"/>
          <c:h val="0.31540287228034508"/>
        </c:manualLayout>
      </c:layout>
      <c:spPr>
        <a:ln>
          <a:prstDash val="sysDash"/>
        </a:ln>
      </c:spPr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0"/>
      <c:rotY val="180"/>
      <c:rAngAx val="1"/>
    </c:view3D>
    <c:plotArea>
      <c:layout>
        <c:manualLayout>
          <c:layoutTarget val="inner"/>
          <c:xMode val="edge"/>
          <c:yMode val="edge"/>
          <c:x val="6.2219925634295722E-2"/>
          <c:y val="2.9871005153977954E-2"/>
          <c:w val="0.93778007436570465"/>
          <c:h val="0.55082774971476056"/>
        </c:manualLayout>
      </c:layout>
      <c:bar3DChart>
        <c:barDir val="col"/>
        <c:grouping val="clustered"/>
        <c:ser>
          <c:idx val="0"/>
          <c:order val="0"/>
          <c:tx>
            <c:strRef>
              <c:f>'структура расходов 2018 (2)'!$B$1</c:f>
              <c:strCache>
                <c:ptCount val="1"/>
                <c:pt idx="0">
                  <c:v>Фактическое исполнение 2017</c:v>
                </c:pt>
              </c:strCache>
            </c:strRef>
          </c:tx>
          <c:dLbls>
            <c:dLbl>
              <c:idx val="0"/>
              <c:layout>
                <c:manualLayout>
                  <c:x val="-6.9444444444444571E-3"/>
                  <c:y val="2.5386372595190979E-3"/>
                </c:manualLayout>
              </c:layout>
              <c:showVal val="1"/>
            </c:dLbl>
            <c:spPr>
              <a:solidFill>
                <a:schemeClr val="tx2">
                  <a:lumMod val="20000"/>
                  <a:lumOff val="80000"/>
                </a:schemeClr>
              </a:solidFill>
            </c:spPr>
            <c:txPr>
              <a:bodyPr rot="-5400000" vert="horz"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расходов 2018 (2)'!$A$2:$A$9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 </c:v>
                </c:pt>
                <c:pt idx="5">
                  <c:v>Образование </c:v>
                </c:pt>
                <c:pt idx="6">
                  <c:v>Социальная политика </c:v>
                </c:pt>
                <c:pt idx="7">
                  <c:v>Физическая культура и спорт </c:v>
                </c:pt>
              </c:strCache>
            </c:strRef>
          </c:cat>
          <c:val>
            <c:numRef>
              <c:f>'структура расходов 2018 (2)'!$B$2:$B$9</c:f>
              <c:numCache>
                <c:formatCode>0.00</c:formatCode>
                <c:ptCount val="8"/>
                <c:pt idx="0">
                  <c:v>14176.7</c:v>
                </c:pt>
                <c:pt idx="1">
                  <c:v>140.5</c:v>
                </c:pt>
                <c:pt idx="2">
                  <c:v>161.30000000000001</c:v>
                </c:pt>
                <c:pt idx="3">
                  <c:v>360.6</c:v>
                </c:pt>
                <c:pt idx="4">
                  <c:v>6316.5</c:v>
                </c:pt>
                <c:pt idx="5">
                  <c:v>52.9</c:v>
                </c:pt>
                <c:pt idx="6">
                  <c:v>3619</c:v>
                </c:pt>
                <c:pt idx="7">
                  <c:v>37.300000000000004</c:v>
                </c:pt>
              </c:numCache>
            </c:numRef>
          </c:val>
        </c:ser>
        <c:ser>
          <c:idx val="1"/>
          <c:order val="1"/>
          <c:tx>
            <c:strRef>
              <c:f>'структура расходов 2018 (2)'!$C$1</c:f>
              <c:strCache>
                <c:ptCount val="1"/>
                <c:pt idx="0">
                  <c:v>Фактическое исполнение 2018</c:v>
                </c:pt>
              </c:strCache>
            </c:strRef>
          </c:tx>
          <c:dLbls>
            <c:spPr>
              <a:solidFill>
                <a:schemeClr val="accent2">
                  <a:lumMod val="40000"/>
                  <a:lumOff val="60000"/>
                </a:schemeClr>
              </a:solidFill>
            </c:spPr>
            <c:txPr>
              <a:bodyPr rot="-5400000" vert="horz"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расходов 2018 (2)'!$A$2:$A$9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 </c:v>
                </c:pt>
                <c:pt idx="5">
                  <c:v>Образование </c:v>
                </c:pt>
                <c:pt idx="6">
                  <c:v>Социальная политика </c:v>
                </c:pt>
                <c:pt idx="7">
                  <c:v>Физическая культура и спорт </c:v>
                </c:pt>
              </c:strCache>
            </c:strRef>
          </c:cat>
          <c:val>
            <c:numRef>
              <c:f>'структура расходов 2018 (2)'!$C$2:$C$9</c:f>
              <c:numCache>
                <c:formatCode>0.00</c:formatCode>
                <c:ptCount val="8"/>
                <c:pt idx="0">
                  <c:v>15525.2</c:v>
                </c:pt>
                <c:pt idx="1">
                  <c:v>154.30000000000001</c:v>
                </c:pt>
                <c:pt idx="2">
                  <c:v>970.7</c:v>
                </c:pt>
                <c:pt idx="3">
                  <c:v>1520.4</c:v>
                </c:pt>
                <c:pt idx="4">
                  <c:v>12004.1</c:v>
                </c:pt>
                <c:pt idx="5">
                  <c:v>53.1</c:v>
                </c:pt>
                <c:pt idx="6">
                  <c:v>3881.6</c:v>
                </c:pt>
                <c:pt idx="7">
                  <c:v>29</c:v>
                </c:pt>
              </c:numCache>
            </c:numRef>
          </c:val>
        </c:ser>
        <c:ser>
          <c:idx val="2"/>
          <c:order val="2"/>
          <c:tx>
            <c:strRef>
              <c:f>'структура расходов 2018 (2)'!$D$1</c:f>
              <c:strCache>
                <c:ptCount val="1"/>
                <c:pt idx="0">
                  <c:v>Первоначальный план 2019</c:v>
                </c:pt>
              </c:strCache>
            </c:strRef>
          </c:tx>
          <c:dLbls>
            <c:spPr>
              <a:solidFill>
                <a:schemeClr val="accent3">
                  <a:lumMod val="20000"/>
                  <a:lumOff val="80000"/>
                </a:schemeClr>
              </a:solidFill>
            </c:spPr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расходов 2018 (2)'!$A$2:$A$9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 </c:v>
                </c:pt>
                <c:pt idx="5">
                  <c:v>Образование </c:v>
                </c:pt>
                <c:pt idx="6">
                  <c:v>Социальная политика </c:v>
                </c:pt>
                <c:pt idx="7">
                  <c:v>Физическая культура и спорт </c:v>
                </c:pt>
              </c:strCache>
            </c:strRef>
          </c:cat>
          <c:val>
            <c:numRef>
              <c:f>'структура расходов 2018 (2)'!$D$2:$D$9</c:f>
              <c:numCache>
                <c:formatCode>0.00</c:formatCode>
                <c:ptCount val="8"/>
                <c:pt idx="0">
                  <c:v>15884.5</c:v>
                </c:pt>
                <c:pt idx="1">
                  <c:v>150.9</c:v>
                </c:pt>
                <c:pt idx="2">
                  <c:v>264.2</c:v>
                </c:pt>
                <c:pt idx="3">
                  <c:v>1619.9</c:v>
                </c:pt>
                <c:pt idx="4">
                  <c:v>9455.2999999999902</c:v>
                </c:pt>
                <c:pt idx="5">
                  <c:v>55.8</c:v>
                </c:pt>
                <c:pt idx="6">
                  <c:v>3997.4</c:v>
                </c:pt>
                <c:pt idx="7">
                  <c:v>53.6</c:v>
                </c:pt>
              </c:numCache>
            </c:numRef>
          </c:val>
        </c:ser>
        <c:ser>
          <c:idx val="3"/>
          <c:order val="3"/>
          <c:tx>
            <c:strRef>
              <c:f>'структура расходов 2018 (2)'!$E$1</c:f>
              <c:strCache>
                <c:ptCount val="1"/>
                <c:pt idx="0">
                  <c:v>Уточненный план 2019</c:v>
                </c:pt>
              </c:strCache>
            </c:strRef>
          </c:tx>
          <c:dLbls>
            <c:spPr>
              <a:solidFill>
                <a:schemeClr val="accent4">
                  <a:lumMod val="40000"/>
                  <a:lumOff val="60000"/>
                </a:schemeClr>
              </a:solidFill>
            </c:spPr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расходов 2018 (2)'!$A$2:$A$9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 </c:v>
                </c:pt>
                <c:pt idx="5">
                  <c:v>Образование </c:v>
                </c:pt>
                <c:pt idx="6">
                  <c:v>Социальная политика </c:v>
                </c:pt>
                <c:pt idx="7">
                  <c:v>Физическая культура и спорт </c:v>
                </c:pt>
              </c:strCache>
            </c:strRef>
          </c:cat>
          <c:val>
            <c:numRef>
              <c:f>'структура расходов 2018 (2)'!$E$2:$E$9</c:f>
              <c:numCache>
                <c:formatCode>0.00</c:formatCode>
                <c:ptCount val="8"/>
                <c:pt idx="0">
                  <c:v>17144.400000000001</c:v>
                </c:pt>
                <c:pt idx="1">
                  <c:v>142.1</c:v>
                </c:pt>
                <c:pt idx="2">
                  <c:v>1300.7</c:v>
                </c:pt>
                <c:pt idx="3">
                  <c:v>2526.8000000000002</c:v>
                </c:pt>
                <c:pt idx="4">
                  <c:v>46631.9</c:v>
                </c:pt>
                <c:pt idx="5">
                  <c:v>55.8</c:v>
                </c:pt>
                <c:pt idx="6">
                  <c:v>4129.9000000000005</c:v>
                </c:pt>
                <c:pt idx="7">
                  <c:v>47.1</c:v>
                </c:pt>
              </c:numCache>
            </c:numRef>
          </c:val>
        </c:ser>
        <c:ser>
          <c:idx val="4"/>
          <c:order val="4"/>
          <c:tx>
            <c:strRef>
              <c:f>'структура расходов 2018 (2)'!$F$1</c:f>
              <c:strCache>
                <c:ptCount val="1"/>
                <c:pt idx="0">
                  <c:v>Исполнено 2019 год </c:v>
                </c:pt>
              </c:strCache>
            </c:strRef>
          </c:tx>
          <c:dLbls>
            <c:spPr>
              <a:solidFill>
                <a:schemeClr val="accent5">
                  <a:lumMod val="60000"/>
                  <a:lumOff val="40000"/>
                </a:schemeClr>
              </a:solidFill>
            </c:spPr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'структура расходов 2018 (2)'!$A$2:$A$9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 </c:v>
                </c:pt>
                <c:pt idx="5">
                  <c:v>Образование </c:v>
                </c:pt>
                <c:pt idx="6">
                  <c:v>Социальная политика </c:v>
                </c:pt>
                <c:pt idx="7">
                  <c:v>Физическая культура и спорт </c:v>
                </c:pt>
              </c:strCache>
            </c:strRef>
          </c:cat>
          <c:val>
            <c:numRef>
              <c:f>'структура расходов 2018 (2)'!$F$2:$F$9</c:f>
              <c:numCache>
                <c:formatCode>0.00</c:formatCode>
                <c:ptCount val="8"/>
                <c:pt idx="0">
                  <c:v>17138.7</c:v>
                </c:pt>
                <c:pt idx="1">
                  <c:v>142.1</c:v>
                </c:pt>
                <c:pt idx="2">
                  <c:v>1300.7</c:v>
                </c:pt>
                <c:pt idx="3">
                  <c:v>1853.7</c:v>
                </c:pt>
                <c:pt idx="4">
                  <c:v>25695</c:v>
                </c:pt>
                <c:pt idx="5">
                  <c:v>55.8</c:v>
                </c:pt>
                <c:pt idx="6">
                  <c:v>4125.2</c:v>
                </c:pt>
                <c:pt idx="7">
                  <c:v>47</c:v>
                </c:pt>
              </c:numCache>
            </c:numRef>
          </c:val>
        </c:ser>
        <c:shape val="box"/>
        <c:axId val="101836288"/>
        <c:axId val="101837824"/>
        <c:axId val="0"/>
      </c:bar3DChart>
      <c:catAx>
        <c:axId val="10183628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7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1837824"/>
        <c:crosses val="autoZero"/>
        <c:auto val="1"/>
        <c:lblAlgn val="ctr"/>
        <c:lblOffset val="100"/>
      </c:catAx>
      <c:valAx>
        <c:axId val="101837824"/>
        <c:scaling>
          <c:orientation val="minMax"/>
        </c:scaling>
        <c:delete val="1"/>
        <c:axPos val="l"/>
        <c:numFmt formatCode="0.00" sourceLinked="1"/>
        <c:majorTickMark val="none"/>
        <c:tickLblPos val="none"/>
        <c:crossAx val="101836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391466637604677"/>
          <c:y val="0"/>
          <c:w val="0.2268581133240698"/>
          <c:h val="0.36063041359398285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1.5277777777777781E-2"/>
          <c:y val="0"/>
          <c:w val="0.969444444444445"/>
          <c:h val="1"/>
        </c:manualLayout>
      </c:layout>
      <c:barChart>
        <c:barDir val="col"/>
        <c:grouping val="clustered"/>
        <c:ser>
          <c:idx val="0"/>
          <c:order val="0"/>
          <c:tx>
            <c:strRef>
              <c:f>'структура расходов 2018'!$B$1</c:f>
              <c:strCache>
                <c:ptCount val="1"/>
                <c:pt idx="0">
                  <c:v>Исполнено за 2019 год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88900" h="88900"/>
            </a:sp3d>
          </c:spPr>
          <c:dLbls>
            <c:dLbl>
              <c:idx val="0"/>
              <c:layout>
                <c:manualLayout>
                  <c:x val="-1.3888888888888941E-3"/>
                  <c:y val="-2.204616153760698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исполнение </a:t>
                    </a:r>
                  </a:p>
                  <a:p>
                    <a:r>
                      <a:rPr lang="ru-RU" dirty="0" smtClean="0"/>
                      <a:t>99,7% </a:t>
                    </a:r>
                  </a:p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7</a:t>
                    </a:r>
                    <a:r>
                      <a:rPr lang="ru-RU" baseline="0" dirty="0" smtClean="0"/>
                      <a:t> 138,7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Исполнение</a:t>
                    </a:r>
                  </a:p>
                  <a:p>
                    <a:r>
                      <a:rPr lang="ru-RU" dirty="0" smtClean="0"/>
                      <a:t>100 %</a:t>
                    </a:r>
                  </a:p>
                  <a:p>
                    <a:r>
                      <a:rPr lang="ru-RU" dirty="0" smtClean="0"/>
                      <a:t>142,1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Исполнение</a:t>
                    </a:r>
                  </a:p>
                  <a:p>
                    <a:r>
                      <a:rPr lang="ru-RU" dirty="0" smtClean="0"/>
                      <a:t> 99,9 %</a:t>
                    </a:r>
                  </a:p>
                  <a:p>
                    <a:r>
                      <a:rPr lang="ru-RU" dirty="0" smtClean="0"/>
                      <a:t>1 300,7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Исполнение</a:t>
                    </a:r>
                  </a:p>
                  <a:p>
                    <a:r>
                      <a:rPr lang="ru-RU" dirty="0" smtClean="0"/>
                      <a:t> 81,1 % </a:t>
                    </a:r>
                  </a:p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853,70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Исполнение</a:t>
                    </a:r>
                  </a:p>
                  <a:p>
                    <a:r>
                      <a:rPr lang="ru-RU" dirty="0" smtClean="0"/>
                      <a:t>94,9%</a:t>
                    </a:r>
                  </a:p>
                  <a:p>
                    <a:r>
                      <a:rPr lang="en-US" dirty="0" smtClean="0"/>
                      <a:t>25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695,00</a:t>
                    </a:r>
                    <a:endParaRPr lang="en-US" dirty="0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mtClean="0"/>
                      <a:t>Исполнение</a:t>
                    </a:r>
                  </a:p>
                  <a:p>
                    <a:r>
                      <a:rPr lang="ru-RU" smtClean="0"/>
                      <a:t> 100%</a:t>
                    </a:r>
                  </a:p>
                  <a:p>
                    <a:r>
                      <a:rPr lang="en-US" smtClean="0"/>
                      <a:t>55,80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Исполнение </a:t>
                    </a:r>
                  </a:p>
                  <a:p>
                    <a:r>
                      <a:rPr lang="ru-RU" dirty="0" smtClean="0"/>
                      <a:t>97,4%</a:t>
                    </a:r>
                  </a:p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125,20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smtClean="0"/>
                      <a:t>Исполнение</a:t>
                    </a:r>
                  </a:p>
                  <a:p>
                    <a:r>
                      <a:rPr lang="ru-RU" smtClean="0"/>
                      <a:t>100 %</a:t>
                    </a:r>
                  </a:p>
                  <a:p>
                    <a:r>
                      <a:rPr lang="en-US" smtClean="0"/>
                      <a:t>47,00</a:t>
                    </a:r>
                    <a:endParaRPr lang="en-US" dirty="0"/>
                  </a:p>
                </c:rich>
              </c:tx>
              <c:showVal val="1"/>
            </c:dLbl>
            <c:spPr>
              <a:solidFill>
                <a:schemeClr val="accent3">
                  <a:lumMod val="40000"/>
                  <a:lumOff val="60000"/>
                </a:schemeClr>
              </a:solidFill>
            </c:spPr>
            <c:showVal val="1"/>
          </c:dLbls>
          <c:cat>
            <c:strRef>
              <c:f>'структура расходов 2018'!$A$2:$A$9</c:f>
              <c:strCache>
                <c:ptCount val="8"/>
                <c:pt idx="0">
                  <c:v>Общегосударственные вопросы 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 </c:v>
                </c:pt>
                <c:pt idx="3">
                  <c:v>Национальная экономика</c:v>
                </c:pt>
                <c:pt idx="4">
                  <c:v>Жилищно - коммунальное хозяйство</c:v>
                </c:pt>
                <c:pt idx="5">
                  <c:v>Образование</c:v>
                </c:pt>
                <c:pt idx="6">
                  <c:v>Социальная политика 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'структура расходов 2018'!$B$2:$B$9</c:f>
              <c:numCache>
                <c:formatCode>0.00</c:formatCode>
                <c:ptCount val="8"/>
                <c:pt idx="0">
                  <c:v>17138.7</c:v>
                </c:pt>
                <c:pt idx="1">
                  <c:v>142.1</c:v>
                </c:pt>
                <c:pt idx="2">
                  <c:v>1300.7</c:v>
                </c:pt>
                <c:pt idx="3">
                  <c:v>1853.7</c:v>
                </c:pt>
                <c:pt idx="4">
                  <c:v>25695</c:v>
                </c:pt>
                <c:pt idx="5">
                  <c:v>55.8</c:v>
                </c:pt>
                <c:pt idx="6">
                  <c:v>4125.2</c:v>
                </c:pt>
                <c:pt idx="7">
                  <c:v>47</c:v>
                </c:pt>
              </c:numCache>
            </c:numRef>
          </c:val>
        </c:ser>
        <c:axId val="102648832"/>
        <c:axId val="103641856"/>
      </c:barChart>
      <c:catAx>
        <c:axId val="102648832"/>
        <c:scaling>
          <c:orientation val="minMax"/>
        </c:scaling>
        <c:delete val="1"/>
        <c:axPos val="b"/>
        <c:tickLblPos val="none"/>
        <c:crossAx val="103641856"/>
        <c:crosses val="autoZero"/>
        <c:auto val="1"/>
        <c:lblAlgn val="ctr"/>
        <c:lblOffset val="100"/>
      </c:catAx>
      <c:valAx>
        <c:axId val="103641856"/>
        <c:scaling>
          <c:orientation val="minMax"/>
        </c:scaling>
        <c:delete val="1"/>
        <c:axPos val="l"/>
        <c:numFmt formatCode="0.00" sourceLinked="1"/>
        <c:tickLblPos val="none"/>
        <c:crossAx val="102648832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83371-1C49-47DD-A94F-5190EA1331F1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BD627-FCD1-4021-A2B4-5F480836C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BD627-FCD1-4021-A2B4-5F480836C00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3717032"/>
            <a:ext cx="9144000" cy="242088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62068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Администрация муниципального образования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сельсовет» Ненецкого автономного округа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19672" y="1700808"/>
            <a:ext cx="619268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30 апреля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2020 года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№ 2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Совета депутатов муниципального образования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сельсовет»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«Об исполнении местного бюджета за 2019 год»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5602272"/>
            <a:ext cx="4283968" cy="125572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Администрация МО «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, ул. Школьная, д. 9</a:t>
            </a:r>
          </a:p>
          <a:p>
            <a:pPr algn="r">
              <a:lnSpc>
                <a:spcPct val="90000"/>
              </a:lnSpc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152400" y="3933056"/>
            <a:ext cx="8991600" cy="2420888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55776" y="404665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Структура доходов местного бюджета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1691680" y="404664"/>
            <a:ext cx="86409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0232" y="404664"/>
            <a:ext cx="93610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62 494,0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8344" y="40466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87,8%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0" y="1628800"/>
            <a:ext cx="2555776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2 118,26 тыс.руб.  109,4 %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2915817" y="1628800"/>
            <a:ext cx="2088231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2 726,9 тыс. руб. 135,0%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5580112" y="1628800"/>
            <a:ext cx="2952328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57 648,9 тыс.руб.    85,8%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2348880"/>
            <a:ext cx="1944216" cy="413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Налог на доходы физических лиц  853,3 тыс.руб.  104,1%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-Налоги на товары (работы, услуги)  501,3 тыс. руб. 111,72%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-Налог на совокупный доход 115,3 тыс.руб. 245,3%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-Налог на имущество физических лиц 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43,4 тыс. руб. 101,4 %</a:t>
            </a:r>
          </a:p>
          <a:p>
            <a:pPr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Земельный налог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593,7 тыс. руб. 104,6%</a:t>
            </a:r>
          </a:p>
          <a:p>
            <a:pPr>
              <a:buFontTx/>
              <a:buChar char="-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Государственная пошлина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11,2 тыс. руб. 98,2%</a:t>
            </a: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2348880"/>
            <a:ext cx="22322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имущества, находящегося в государственной и муниципальной собственности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2 509,7 тыс. руб. 135,8%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(работ) и компенсации затрат государства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116,0 тыс. руб. 99,4 %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Штрафы, санкции, возмещение ущерба 46,3 тыс. руб. 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Прочие неналоговые доходы бюджетов сельских поселений  – 54,9 тыс. руб. 100 % 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868144" y="2348880"/>
            <a:ext cx="295232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-Дотации  12 724,0 тыс.руб.  100%.,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 т.ч.: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из окружного бюджета – 2 073,5 т. р.</a:t>
            </a:r>
          </a:p>
          <a:p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из районного бюджета – 9 219,2 т. р.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-Субсидии – 2 879,4 тыс. руб.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-Субвенции –17 783,2 тыс. руб.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-Иные межбюджетные трансферты –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24 065,8 тыс. руб.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-Прочие безвозмездные поступления – 201,6 тыс.руб.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-Доходы бюджетов сельских поселений от возврата остатков субсидий, субвенций и иных межбюджетных трансфертов, имеющих целевое назначение, прошлых лет из бюджетов муниципальных районов – 2,2 тыс. руб.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-Возврат остатков субсидий, субвенций и иных МТ, имеющих целевое назначение, прошлых лет – (-) 7,3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55776" y="404665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от использования имущества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07504" y="1196751"/>
          <a:ext cx="9036495" cy="5582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8634"/>
                <a:gridCol w="3110143"/>
                <a:gridCol w="832087"/>
                <a:gridCol w="1175479"/>
                <a:gridCol w="1028544"/>
                <a:gridCol w="881608"/>
              </a:tblGrid>
              <a:tr h="6941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арендаторов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арендуемого  имущества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 2018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участок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8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ООО «Новатор»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земельный участок под строительство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12-ти кв.дома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109,0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100 %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023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СПК Колхоз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Ерв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аренду нежилого помещения 20,0 кв.м.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92,5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273,7 %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862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ГУП НАО "Ненецкая коммунальная компания"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газораспределительная</a:t>
                      </a:r>
                      <a:r>
                        <a:rPr lang="ru-RU" sz="120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поселковая</a:t>
                      </a:r>
                      <a:endParaRPr lang="ru-RU" sz="120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сеть среднего</a:t>
                      </a:r>
                      <a:r>
                        <a:rPr lang="ru-RU" sz="120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</a:t>
                      </a:r>
                      <a:r>
                        <a:rPr lang="ru-RU" sz="120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низкого давления</a:t>
                      </a:r>
                      <a:r>
                        <a:rPr lang="ru-RU" sz="12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291,3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449,7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742,0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165,0 %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ИП Богданова Е.А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аренду нежилого помещения 46,9 кв.м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158,0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0317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  "МФЦ НАО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аренду нежилого помещения 20,0 кв.м.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29,6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109,2 %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7407"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ГУП НАО «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Нарьян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Марская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электростанция»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трансформаторные подстанции, линии электропередач, нежилое помещение 6,6 кв.м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546,3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544,1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545,7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100,3 %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38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Коммерческий 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найм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 муниципального жилого фонда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222,7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222,9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222,9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49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пользование жилым помещением (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соцнайм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444,6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 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644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Платежи МКП Энергия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Прибыль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итогам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306,0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486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1503,3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1 848,7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509,7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135,8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 (работ) и компенсации затрат государства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07504" y="1196750"/>
          <a:ext cx="9036495" cy="35777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398"/>
                <a:gridCol w="2275122"/>
                <a:gridCol w="1152128"/>
                <a:gridCol w="1296144"/>
                <a:gridCol w="1062563"/>
                <a:gridCol w="845140"/>
              </a:tblGrid>
              <a:tr h="7003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арендаторов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за2018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2019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 2019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39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ГУП НАО "Ненецкая коммунальная компания«, ИП Богданова Е.А, КУ  "МФЦ НАО, ГУП НАО «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Нарьян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</a:t>
                      </a:r>
                      <a:r>
                        <a:rPr lang="ru-RU" sz="120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Марская</a:t>
                      </a: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электростанция»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Возмещение коммунальных услуг  по договорам аренды нежилых помещений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142,1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109,4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108,7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39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ФСС, ОАО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Нарьян-Марокргаз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 Ненецкая коммунальная компания», физические лица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дебиторской задолженности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116,6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8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258,7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116,7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99,4%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Прочие неналоговые доходы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124744"/>
          <a:ext cx="9143999" cy="2773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857"/>
                <a:gridCol w="1437403"/>
                <a:gridCol w="1455088"/>
                <a:gridCol w="1306285"/>
                <a:gridCol w="1026366"/>
              </a:tblGrid>
              <a:tr h="7852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 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 2018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лан на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девять месяцев 2019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2509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Размещение нестационарных торговых объектов на территории муниципального образования «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сельсовет» Ненецкого автономного округа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672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имущества, находящегося в собственности сельских поселений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6791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6631"/>
            <a:ext cx="1048640" cy="10081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691680" y="404665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Динамика расходов  местного бюджета, тыс. руб.</a:t>
            </a:r>
          </a:p>
        </p:txBody>
      </p:sp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>
            <a:lum bright="31000" contrast="-73000"/>
          </a:blip>
          <a:srcRect t="31763" b="20952"/>
          <a:stretch>
            <a:fillRect/>
          </a:stretch>
        </p:blipFill>
        <p:spPr bwMode="auto">
          <a:xfrm>
            <a:off x="107504" y="3789040"/>
            <a:ext cx="9036496" cy="3068960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11" name="Диаграмма 10"/>
          <p:cNvGraphicFramePr/>
          <p:nvPr/>
        </p:nvGraphicFramePr>
        <p:xfrm>
          <a:off x="-540568" y="764704"/>
          <a:ext cx="9684568" cy="5002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75656" y="620688"/>
            <a:ext cx="800219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76672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Структура расходов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местного бюджета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0152" y="476672"/>
            <a:ext cx="2448272" cy="646331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  исполнение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50 358,2  тыс.руб.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187624" y="1268760"/>
            <a:ext cx="6768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3212976"/>
            <a:ext cx="1115616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 </a:t>
            </a:r>
          </a:p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Доля 45,5%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3212976"/>
            <a:ext cx="1008112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</a:t>
            </a:r>
          </a:p>
          <a:p>
            <a:pPr algn="ctr" fontAlgn="b"/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ная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оборона</a:t>
            </a:r>
          </a:p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Доля 0,5%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67744" y="3212976"/>
            <a:ext cx="1152128" cy="1384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</a:t>
            </a:r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правоохрани</a:t>
            </a:r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тельная деятельность Доля 2,8 %</a:t>
            </a:r>
          </a:p>
          <a:p>
            <a:pPr algn="ctr" fontAlgn="b"/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91881" y="3212976"/>
            <a:ext cx="1080120" cy="1077218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</a:t>
            </a:r>
          </a:p>
          <a:p>
            <a:pPr algn="ctr" fontAlgn="b"/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ная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экономика  Доля 4,5%</a:t>
            </a:r>
          </a:p>
          <a:p>
            <a:pPr fontAlgn="b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72000" y="3212976"/>
            <a:ext cx="1152128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коммунальное хозяйство Доля 35,2%</a:t>
            </a:r>
          </a:p>
          <a:p>
            <a:pPr fontAlgn="b"/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96136" y="3212977"/>
            <a:ext cx="936104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</a:t>
            </a:r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"/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ние</a:t>
            </a:r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Доля 0,2 %</a:t>
            </a:r>
          </a:p>
          <a:p>
            <a:pPr fontAlgn="b"/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04248" y="3212976"/>
            <a:ext cx="1080120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Социальная политика Доля 11,4%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884368" y="3212976"/>
            <a:ext cx="1259632" cy="135421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   </a:t>
            </a:r>
          </a:p>
          <a:p>
            <a:pPr algn="ctr" fontAlgn="b"/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Доля 0,1 %</a:t>
            </a:r>
          </a:p>
          <a:p>
            <a:pPr fontAlgn="b"/>
            <a:endPara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"/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" name="Диаграмма 22"/>
          <p:cNvGraphicFramePr/>
          <p:nvPr/>
        </p:nvGraphicFramePr>
        <p:xfrm>
          <a:off x="0" y="1268761"/>
          <a:ext cx="9144000" cy="1944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75656" y="332656"/>
            <a:ext cx="129614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2018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5" cy="5966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482"/>
                <a:gridCol w="789490"/>
                <a:gridCol w="789490"/>
                <a:gridCol w="789490"/>
                <a:gridCol w="1118444"/>
                <a:gridCol w="1144890"/>
                <a:gridCol w="1152128"/>
                <a:gridCol w="827581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2 065,0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3 133,8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2 887,9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3 316,1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3 316,0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90,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9 756,4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9 460,5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9 807,9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10 637,3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10 632,7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448,5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выборов главы и представительных органов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0113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1 276,5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1 910,0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2 582,4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2 637,2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2 636,3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5" cy="5733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482"/>
                <a:gridCol w="789490"/>
                <a:gridCol w="789490"/>
                <a:gridCol w="657908"/>
                <a:gridCol w="921072"/>
                <a:gridCol w="1066551"/>
                <a:gridCol w="1193501"/>
                <a:gridCol w="1193501"/>
              </a:tblGrid>
              <a:tr h="11466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0203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150,9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0309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1 213,8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1 213,8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4" y="1124743"/>
          <a:ext cx="8856985" cy="2519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46"/>
                <a:gridCol w="833645"/>
                <a:gridCol w="833645"/>
                <a:gridCol w="833645"/>
                <a:gridCol w="1126202"/>
                <a:gridCol w="1260251"/>
                <a:gridCol w="1260251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2016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1 303,2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1 652,5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1 298,2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78,6%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3717032"/>
            <a:ext cx="8856984" cy="302433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" y="1052735"/>
          <a:ext cx="9143997" cy="3426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2482"/>
                <a:gridCol w="789490"/>
                <a:gridCol w="789490"/>
                <a:gridCol w="789490"/>
                <a:gridCol w="789490"/>
                <a:gridCol w="1066551"/>
                <a:gridCol w="1193502"/>
                <a:gridCol w="1193502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Раздел,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первоначальный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6 807,7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3 796,0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58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4 504,3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8 716,4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6 429,2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17 295,6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10 872,2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62,9%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1 593,8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2 871,2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2 069,3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4 251,2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4 226,6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99,4%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0505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18 277,4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6 800,2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37,2%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653136"/>
            <a:ext cx="9144000" cy="220486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0"/>
          <a:ext cx="9144000" cy="697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532440"/>
                <a:gridCol w="611560"/>
              </a:tblGrid>
              <a:tr h="29438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Основные показатели прогноза социально-экономического развития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МО"</a:t>
                      </a:r>
                      <a:r>
                        <a:rPr lang="ru-RU" sz="1400" dirty="0" err="1" smtClean="0"/>
                        <a:t>Тельвисочный</a:t>
                      </a:r>
                      <a:r>
                        <a:rPr lang="ru-RU" sz="1400" dirty="0" smtClean="0"/>
                        <a:t> сельсовет"  НАО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........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3-4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Основные характеристики местного бюджета ……………………………………………………………………….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местного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Бюджетная терминология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долг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8655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Динамика доходов местного бюджета в сравнении  2017 – 2018,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утвержденный 2019 годы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доходов местного бюджета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от оказание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платных услуг и компенсации затрат государства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Динамика расходов местного бюджета 2017 – 2018,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утвержденный 2019 годы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6519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расходов местного бюджета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оборона. Национальная безопасность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Жилищно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– коммунальное хозяйство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Социальная политика. 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 – значимые проекты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45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 МО «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НАО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 эффективности муниципальных программ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в рамках муниципальных программ МР «Заполярный район»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24-26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субсидий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Вложения в инвестиции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38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Публичные слушания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5000"/>
            <a:lum/>
          </a:blip>
          <a:srcRect/>
          <a:stretch>
            <a:fillRect l="54000" t="57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6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0836"/>
                <a:gridCol w="728943"/>
                <a:gridCol w="728943"/>
                <a:gridCol w="728944"/>
                <a:gridCol w="994015"/>
                <a:gridCol w="1060282"/>
                <a:gridCol w="1149883"/>
                <a:gridCol w="1202150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Разде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 подраздел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первоначальный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0707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1003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3 619,0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3 881,6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3 997,4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4 129,9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4 125,2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509120"/>
            <a:ext cx="273630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581128"/>
            <a:ext cx="2411760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 – значимые проекты.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4563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1799"/>
                <a:gridCol w="864096"/>
                <a:gridCol w="864096"/>
                <a:gridCol w="864096"/>
                <a:gridCol w="1167340"/>
                <a:gridCol w="1306285"/>
                <a:gridCol w="1306285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для детей и молодежи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566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Изготовление, доставка и установка надгробных памятников участникам ВОВ и локальных войн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566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пенсионерам старше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70-ти лет капитального ремонта, находящегося в их собственности жилого помещения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Проведений спортивных мероприятий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Муниципальные программы МО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7" cy="5373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3926"/>
                <a:gridCol w="792088"/>
                <a:gridCol w="792088"/>
                <a:gridCol w="936104"/>
                <a:gridCol w="936104"/>
                <a:gridCol w="864096"/>
                <a:gridCol w="899591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первоначальный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"Молодежь муниципального образования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2017 - 2019 годы"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52,9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53,1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"Старшее поколение муниципального образования "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сельсовет" Ненецкого автономного округа на 2017 - 2019 годы"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127,2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116,1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122,7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161,2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161,2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малого и среднего предпринимательства на территории муниципального образования 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2018 – 2020 годы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и поддержка  муниципального жилищного фонда  муниципального образования 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2019-2022 годы».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409,3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99,8%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«Снос домов, признанных в установленном порядке ветхими или аварийными и подлежащими сносу или реконструкции, на территории муниципального образования «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сельсовет» Ненецкого автономного округа на 2019-2020 годы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495,1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495,0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Эффективность муниципальных программ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сельсовет» НАО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/>
          <a:srcRect t="31763" b="20952"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395536" y="1916832"/>
            <a:ext cx="1872208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Оценивалось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муниципальных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1268760"/>
            <a:ext cx="383703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Эффективные          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1844824"/>
            <a:ext cx="3986113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Умеренно эффективные         4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47865" y="2420888"/>
            <a:ext cx="460851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Эффективность удовлетворительная         0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851921" y="2996952"/>
            <a:ext cx="504056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Эффективность неудовлетворительная      0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6" idx="3"/>
          </p:cNvCxnSpPr>
          <p:nvPr/>
        </p:nvCxnSpPr>
        <p:spPr>
          <a:xfrm flipV="1">
            <a:off x="2267744" y="1268763"/>
            <a:ext cx="792088" cy="1248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3"/>
          </p:cNvCxnSpPr>
          <p:nvPr/>
        </p:nvCxnSpPr>
        <p:spPr>
          <a:xfrm flipV="1">
            <a:off x="2267744" y="1916835"/>
            <a:ext cx="936104" cy="600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3"/>
            <a:endCxn id="9" idx="1"/>
          </p:cNvCxnSpPr>
          <p:nvPr/>
        </p:nvCxnSpPr>
        <p:spPr>
          <a:xfrm>
            <a:off x="2267744" y="2516997"/>
            <a:ext cx="1080121" cy="885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3"/>
          </p:cNvCxnSpPr>
          <p:nvPr/>
        </p:nvCxnSpPr>
        <p:spPr>
          <a:xfrm>
            <a:off x="2267744" y="2516997"/>
            <a:ext cx="1512168" cy="4079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Исполнение в рамках  Муниципальных программ  Муниципального района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«Заполярный район» 1 из 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509120"/>
            <a:ext cx="9144000" cy="2348880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5497" y="1124747"/>
          <a:ext cx="9001000" cy="3701977"/>
        </p:xfrm>
        <a:graphic>
          <a:graphicData uri="http://schemas.openxmlformats.org/drawingml/2006/table">
            <a:tbl>
              <a:tblPr/>
              <a:tblGrid>
                <a:gridCol w="2988641"/>
                <a:gridCol w="4198329"/>
                <a:gridCol w="925055"/>
                <a:gridCol w="888975"/>
              </a:tblGrid>
              <a:tr h="3543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программы, подпрограммы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b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6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в рамках подпрограммы 6 "Возмещение части затрат на содержание органов местного самоуправления поселений Ненецкого автономного округа"  Муниципальной программы "Развитие административной системы местного самоуправления муниципального района "Заполярный район" на 2017-2022 годы"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Расходы на оплату коммунальных услуг и приобретение твердого топлива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1 054,30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1 049,90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61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Расходы на выплату пенсий за выслугу лет  лицам, замещавшим выборные должности, и  должности муниципальной службы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3 704,10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3 704,00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597">
                <a:tc rowSpan="6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в рамках подпрограммы 1 "Строительство (приобретение) и проведение мероприятий по капитальному и текущему ремонту жилых помещений муниципального района "Заполярный район"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"Текущий ремонт квартир № 3, 6, 7, 10 жилого дома № 5А по ул. Полярная в с. Тельвиска  МО "Тельвисочный сельсовет" НАО"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590,00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590,00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61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"Капитальный ремонт жилого дома № 22 по ул. Пустозерская в с. Тельвиска  МО "Тельвисочный сельсовет" НАО"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2 552,20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2 552,10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55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"Обследование технического состояния фундамента жилого дома № 5а по ул. Полярная с. Тельвиская МО "Тельвисочный сельсовет" НАО"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184,00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183,90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3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 "Ремонт системы отопления муниципальных квартир № 1, № 3, № 5, № 7, № 8, № 10, № 11 жилого дома № 2 по ул. Совхозная в с. Тельвиска МО "Тельвисочный сельсовет" НАО"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450,00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450,00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4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 "Капитальный ремонт жилого дома № 30Б по ул. Пустозерская в с. Тельвиска МО "Тельвисочный сельсовет" НАО"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3 011,50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61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 "Разработка проектов организации работ по сносу домов в МО "Тельвисочный сельсовет" НАО "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84,00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84,00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Исполнение в рамках  Муниципальных программ  Муниципального района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«Заполярный район»      2 из 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653136"/>
            <a:ext cx="9144000" cy="220486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87017" y="812284"/>
          <a:ext cx="8677472" cy="3840853"/>
        </p:xfrm>
        <a:graphic>
          <a:graphicData uri="http://schemas.openxmlformats.org/drawingml/2006/table">
            <a:tbl>
              <a:tblPr/>
              <a:tblGrid>
                <a:gridCol w="2998810"/>
                <a:gridCol w="4162365"/>
                <a:gridCol w="705486"/>
                <a:gridCol w="810811"/>
              </a:tblGrid>
              <a:tr h="3837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программы, подпрограммы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b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285">
                <a:tc rowSpan="4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в рамках Подпрограммы 2 "Развитие транспортной инфраструктуры муниципального района "Заполярный район"  Муниципальной программы "Комплексное развитие муниципального района "Заполярный район" на 2017-2022 годы"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"Предоставление иных межбюджетных трансфертов муниципальным образованиям на обозначение и содержание снегоходных маршрутов"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28,30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28,30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9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предоставления транспортных услуг населению (содержание мест причаливания речного транспорта в поселениях)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221,10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87,50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95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предоставления транспортных услуг населению (Проведение русловой изыскательской съемки Макаровской курьи от устья р. Печора до д. Макарово)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220,00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219,40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95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Осуществление дорожной деятельности в отношении автомобильных дорог местного значения за счет средств дорожного фонда муниципального района "Заполярный район"(ремонт и содержание автомобильных дорог общего пользования местного значения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1 244,10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1 244,10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918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в рамках подпрограммы 3 "Обеспечение населения муниципального района "Заполярный район" чистой водой"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Выполнение работ по гидравлической промывке, испытаний на плотность и прочность системы отопления потребителей тепловой энергии.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210,00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209,50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6296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в рамках подпрограммы 4 "</a:t>
                      </a:r>
                      <a:r>
                        <a:rPr lang="ru-RU" sz="9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Энергоэффективность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и развитие энергетики муниципального района "Заполярный район"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"Поставка, монтаж, наладка и запуск в работу водоочистительного оборудования, устройство канализационного колодца в с. Тельвиска"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783,40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783,40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0493">
                <a:tc rowSpan="4">
                  <a:txBody>
                    <a:bodyPr/>
                    <a:lstStyle/>
                    <a:p>
                      <a:pPr algn="l" fontAlgn="ctr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в рамках подпрограммы 5 "Развитие социальной инфраструктуры и создание комфортных условий проживания в поселениях муниципального района "Заполярный район"  Муниципальной программы "Комплексное развитие муниципального района "Заполярный район" на 2017-2022 годы"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Предоставление  муниципальным  образованиям иных межбюджетных трансфертов  на возмещение недополученных доходов или финансовое возмещение затрат, возникающих при оказании жителям поселения услуг общественных бань"</a:t>
                      </a:r>
                    </a:p>
                  </a:txBody>
                  <a:tcPr marL="9525" marR="9525" marT="9525" marB="0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5 947,50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5 947,50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65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Благоустройство территории поселений.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304,30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304,30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3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Уличное освещение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1 149,30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1 124,80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4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Другие мероприятия (Снос спортивной площадки в </a:t>
                      </a:r>
                      <a:r>
                        <a:rPr lang="ru-RU" sz="9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с.Тельвиска</a:t>
                      </a:r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399,80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399,80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Исполнение в рамках  Муниципальных программ  Муниципального района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«Заполярный район»      2 из 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0" y="4653136"/>
            <a:ext cx="9144000" cy="2204864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87017" y="892184"/>
          <a:ext cx="8677472" cy="3821922"/>
        </p:xfrm>
        <a:graphic>
          <a:graphicData uri="http://schemas.openxmlformats.org/drawingml/2006/table">
            <a:tbl>
              <a:tblPr/>
              <a:tblGrid>
                <a:gridCol w="2052735"/>
                <a:gridCol w="5108440"/>
                <a:gridCol w="796216"/>
                <a:gridCol w="720081"/>
              </a:tblGrid>
              <a:tr h="3915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программы, подпрограммы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9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b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278">
                <a:tc rowSpan="4"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в рамках подпрограммы 6 "Развитие коммунальной инфраструктуры  муниципального района "Заполярный район"   Муниципальной программы "Комплексное развитие муниципального района "Заполярный район" на 2017-2022 годы"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"Предоставление муниципальным образованиям иных межбюджетных трансфертов на содержание земельных участков, находящихся в собственности муниципальных образований, предназначенных под складирование отходов"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182,60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182,60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2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Субсидии муниципальным образованиям на софинансирование расходных обязательств по участию в организации деятельности по сбору (в том числе раздельному сбору), транспортированию, обработке, утилизации, обезвреживанию, захоронению твердых коммунальных отходов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9 223,50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3 585,90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2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Расходы районного бюджета на мероприятия, софинансируемые в рамках государственных программ  в части организации деятельности по сбору (в том числе раздельному сбору), транспортированию, обработке, утилизации, обезвреживанию, захоронению твердых коммунальных отходов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285,30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110,90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83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Реализация мероприятия Софинансирование мероприятий по ликвидации несанкционированного места размещения отходов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269,70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1888">
                <a:tc rowSpan="4"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в рамках МП "Безопасность на территории муниципального района "Заполярный район" на 2019 - 2023 годы" в том числе: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 "Организация обучения неработающего населения в области гражданской обороны и защиты от чрезвычайных ситуаций"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31,30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31,30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56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Иные  межбюджетные  трансферты  муниципальным образования ЗР на предупреждение и ликвидацию последствий ЧС</a:t>
                      </a:r>
                    </a:p>
                  </a:txBody>
                  <a:tcPr marL="9525" marR="9525" marT="9525" marB="0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126,90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126,90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2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Предоставление иных межбюджетных трансфертов муниципальным образованиям Заполярного района на выплаты денежного поощрения членам добровольных народных дружин, участвующим в охране общественного порядка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10,00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83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Создание резерва материальных ресурсов в соответствии с утвержденными номенклатурами и объемами для предупреждения и ликвидации ЧС в муниципальных образованиях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1 055,60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0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1 055,60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115616" y="260648"/>
            <a:ext cx="80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субсидий -  5 947,5 тыс. руб.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556792"/>
            <a:ext cx="200247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МКП «Энергия»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5896" y="2780928"/>
            <a:ext cx="5040560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на возмещение</a:t>
            </a:r>
          </a:p>
          <a:p>
            <a:r>
              <a:rPr lang="ru-RU" dirty="0" smtClean="0"/>
              <a:t> недополученных доходов или финансовое</a:t>
            </a:r>
          </a:p>
          <a:p>
            <a:r>
              <a:rPr lang="ru-RU" dirty="0" smtClean="0"/>
              <a:t> возмещение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</a:t>
            </a:r>
            <a:r>
              <a:rPr lang="ru-RU" dirty="0" smtClean="0"/>
              <a:t>, возникающих при оказании </a:t>
            </a:r>
          </a:p>
          <a:p>
            <a:r>
              <a:rPr lang="ru-RU" dirty="0" smtClean="0"/>
              <a:t>жителям поселения услуг общественных бань"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760" y="1988840"/>
            <a:ext cx="31683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556792"/>
            <a:ext cx="8034096" cy="2160240"/>
          </a:xfrm>
        </p:spPr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  <a:tabLst>
                <a:tab pos="1343025" algn="l"/>
              </a:tabLst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2019 году вложений в инвестиции - нет.</a:t>
            </a:r>
            <a:endParaRPr lang="ru-RU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95736" y="332656"/>
            <a:ext cx="5479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47864" y="476672"/>
            <a:ext cx="3055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Публичные слушания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124745"/>
            <a:ext cx="87849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29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апреля в 15 часов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здании Администрации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сельсовет»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Ненецкого автономного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округа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состоялись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публичные слушания по проекту решения Совета депутатов муниципального образования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«Об исполнении местного бюджета за 2019 год»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5661248"/>
            <a:ext cx="8856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Постановление от 13.04.2019 №61 об опубликовании проекта Решения совета депутатов МО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сельсовет» НАО  «Об исполнении местного бюджета за 2019 год» и проведении публичных слушаний.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5157192"/>
            <a:ext cx="9144000" cy="170080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60648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Основные показатели </a:t>
            </a:r>
          </a:p>
          <a:p>
            <a:pPr algn="ctr"/>
            <a:r>
              <a:rPr lang="ru-RU" dirty="0" smtClean="0"/>
              <a:t>прогноза социально-экономического развития</a:t>
            </a:r>
          </a:p>
          <a:p>
            <a:pPr algn="ctr"/>
            <a:r>
              <a:rPr lang="ru-RU" dirty="0" smtClean="0"/>
              <a:t> МО"</a:t>
            </a:r>
            <a:r>
              <a:rPr lang="ru-RU" dirty="0" err="1" smtClean="0"/>
              <a:t>Тельвисочный</a:t>
            </a:r>
            <a:r>
              <a:rPr lang="ru-RU" dirty="0" smtClean="0"/>
              <a:t> сельсовет"  НАО</a:t>
            </a:r>
            <a:endParaRPr lang="ru-RU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51521" y="1596723"/>
          <a:ext cx="8712966" cy="4247203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302776"/>
                <a:gridCol w="914538"/>
                <a:gridCol w="884716"/>
                <a:gridCol w="864836"/>
                <a:gridCol w="914538"/>
                <a:gridCol w="914538"/>
                <a:gridCol w="917024"/>
              </a:tblGrid>
              <a:tr h="1315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Показатели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Единица измерения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отчет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отчет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отчет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прогноз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прогноз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</a:tr>
              <a:tr h="123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2017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2018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2019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2021-202</a:t>
                      </a:r>
                      <a:fld id="{9F7C158A-7A4A-4BC0-B45C-0C1A0D8C0547}" type="slidenum">
                        <a:rPr lang="ru-RU" sz="1000" u="none" strike="noStrike" smtClean="0"/>
                        <a:pPr algn="ctr" fontAlgn="ctr"/>
                        <a:t>3</a:t>
                      </a:fld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/>
                        <a:t>Численность населения (среднегодовая)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 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861/884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861/884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858/885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858/885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/>
                        <a:t>858/885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Площадь жилого фонда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кв.м.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23537,5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23933,4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25604,9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25604,9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25604,9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/>
                        <a:t>Протяженность электрических сетей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метр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12 824,39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13 387,32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14 062,07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14 062,07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14 062,07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Количество электростанций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/>
                        <a:t>шт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Трансформаторные подстанции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/>
                        <a:t>шт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Протяженность ВЛ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метр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11 338,00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/>
                        <a:t>Количество котельных 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единиц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3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Протяженность теплотрассы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4390,15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4096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/>
                        <a:t>Протяженность </a:t>
                      </a:r>
                      <a:r>
                        <a:rPr lang="ru-RU" sz="1000" u="none" strike="noStrike" dirty="0" smtClean="0"/>
                        <a:t>газораспределительной </a:t>
                      </a:r>
                      <a:r>
                        <a:rPr lang="ru-RU" sz="1000" u="none" strike="noStrike" dirty="0"/>
                        <a:t>поселковой сети  </a:t>
                      </a:r>
                      <a:br>
                        <a:rPr lang="ru-RU" sz="1000" u="none" strike="noStrike" dirty="0"/>
                      </a:b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6884,25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Деревянные мостовые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метр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2 356,00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Тротуары из брусчатки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/>
                        <a:t> 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1 075,0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1 075,0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 </a:t>
                      </a:r>
                      <a:r>
                        <a:rPr lang="ru-RU" sz="1000" u="none" strike="noStrike" dirty="0" smtClean="0"/>
                        <a:t>025,0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Пожарные водоемы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8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8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630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Обеспечение первичных мер пожарной безопасности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тыс.руб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85,8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899,7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96,0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90,0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93,6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Водоснабжение (колодцыв с.Тельвиска, д.Устье)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2,00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2,00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5261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Протяженность автомобильных дорог общего пользования с твердым покрытием (федерального, регионального и межмуниципального, местного значения)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км.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5,11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детские площадки 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6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6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5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спортивные площадки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1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latin typeface="+mn-lt"/>
                        </a:rPr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Памятники воинам ВОВ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2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131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 Памятники культуры  "Крест обетный"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1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1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  <a:tr h="2630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/>
                        <a:t>Малое и среднее предпринимательство, включая микропредприятия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/>
                        <a:t>единиц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/>
                        <a:t>11</a:t>
                      </a:r>
                      <a:endParaRPr lang="ru-RU" sz="1000" b="0" i="0" u="none" strike="noStrike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/>
                        <a:t>12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/>
                        <a:t>10</a:t>
                      </a:r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5261" marR="5261" marT="5261" marB="0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03648" y="198884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2" cstate="print"/>
          <a:srcRect t="31763" b="20952"/>
          <a:stretch>
            <a:fillRect/>
          </a:stretch>
        </p:blipFill>
        <p:spPr bwMode="auto">
          <a:xfrm>
            <a:off x="0" y="3212976"/>
            <a:ext cx="9144000" cy="364502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6926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60648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404664"/>
            <a:ext cx="410445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858 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4208" y="4149080"/>
            <a:ext cx="252028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885 человека с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учетом временно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3356992"/>
            <a:ext cx="230425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504" y="4797152"/>
            <a:ext cx="158417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123728" y="5301208"/>
            <a:ext cx="165618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067944" y="4869160"/>
            <a:ext cx="172819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411760" y="1484784"/>
            <a:ext cx="792088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148064" y="1268760"/>
            <a:ext cx="158417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004048" y="1268760"/>
            <a:ext cx="115212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932040" y="1268760"/>
            <a:ext cx="1368152" cy="3240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971600" y="3789040"/>
            <a:ext cx="158417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555776" y="3789040"/>
            <a:ext cx="43204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555776" y="3789040"/>
            <a:ext cx="252028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620688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характеристики местного бюджета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170080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07504" y="1700811"/>
          <a:ext cx="8928993" cy="489138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880589"/>
                <a:gridCol w="935835"/>
                <a:gridCol w="1080120"/>
                <a:gridCol w="1080120"/>
                <a:gridCol w="1054137"/>
                <a:gridCol w="965748"/>
                <a:gridCol w="932444"/>
              </a:tblGrid>
              <a:tr h="511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Показатель, тыс.рублей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Факт </a:t>
                      </a:r>
                      <a:r>
                        <a:rPr lang="ru-RU" sz="1400" u="none" strike="noStrike" dirty="0" smtClean="0"/>
                        <a:t>2017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Факт </a:t>
                      </a:r>
                      <a:r>
                        <a:rPr lang="ru-RU" sz="1400" u="none" strike="noStrike" dirty="0" smtClean="0"/>
                        <a:t>2018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Утверждено </a:t>
                      </a:r>
                      <a:r>
                        <a:rPr lang="ru-RU" sz="1400" u="none" strike="noStrike" dirty="0" smtClean="0"/>
                        <a:t>2019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Уточненный план </a:t>
                      </a:r>
                      <a:r>
                        <a:rPr lang="ru-RU" sz="1400" u="none" strike="noStrike" dirty="0" smtClean="0"/>
                        <a:t>2019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Исполнено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% исполнения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Доходы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24 410,4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35 016,2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+mn-lt"/>
                        </a:rPr>
                        <a:t>31</a:t>
                      </a:r>
                      <a:r>
                        <a:rPr lang="ru-RU" sz="1400" b="0" i="0" u="none" strike="noStrike" baseline="0" dirty="0" smtClean="0">
                          <a:latin typeface="+mn-lt"/>
                        </a:rPr>
                        <a:t> 481,6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71 149,6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62 494,0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87,8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/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Безвозмездные поступления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21 885,0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30 730,2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28 211,6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67 192,3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57 648,9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85,8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в т.ч. 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 окружного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2 408,1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2 482,0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2 971,9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22 749,5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22 744,9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 районного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19 391,8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28 238,4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25 239,7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44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246,3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34 707,5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55,8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Прочие безвозмездные поступления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201,6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201,6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6223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от возврата остатков субсидий, субвенций и иных межбюджетных трансфертов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85,1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9,8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-5,1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-5,1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100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4183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Налоговые, неналоговые доходы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2 525,4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4 286,0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3 270,0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3 957,3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4 845,1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122,4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Расходы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24 864,8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34 138,4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31 481,6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71 978,7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50 358,2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70,0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Профицит</a:t>
                      </a:r>
                      <a:r>
                        <a:rPr lang="ru-RU" sz="1400" u="none" strike="noStrike" dirty="0"/>
                        <a:t>/Дефицит (+/-)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-454,4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877,8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-829,1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12 135,8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х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2566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% дефицита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18,0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21,0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-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  <a:tr h="5018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Источники финансирования</a:t>
                      </a:r>
                      <a:br>
                        <a:rPr lang="ru-RU" sz="1400" u="none" strike="noStrike" dirty="0"/>
                      </a:br>
                      <a:r>
                        <a:rPr lang="ru-RU" sz="1400" u="none" strike="noStrike" dirty="0"/>
                        <a:t>дефицита бюджета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454,4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829,1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х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18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/>
                        <a:t>Изменение остатков на счетах</a:t>
                      </a:r>
                      <a:br>
                        <a:rPr lang="ru-RU" sz="1400" u="none" strike="noStrike" dirty="0"/>
                      </a:br>
                      <a:r>
                        <a:rPr lang="ru-RU" sz="1400" u="none" strike="noStrike" dirty="0"/>
                        <a:t>по учету средств бюджета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/>
                        <a:t>454,4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/>
                        <a:t>-877,8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829,1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err="1"/>
                        <a:t>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8530" marR="8530" marT="853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Исполнение местного бюджета в 2019 году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1403648" y="2420888"/>
            <a:ext cx="3024336" cy="302433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475656" y="2780928"/>
            <a:ext cx="2880320" cy="266429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699792" y="4941168"/>
            <a:ext cx="576064" cy="50405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07504" y="3573016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доходы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71</a:t>
                      </a:r>
                      <a:r>
                        <a:rPr lang="ru-RU" sz="1600" b="0" i="0" u="none" strike="noStrike" baseline="0" dirty="0" smtClean="0">
                          <a:latin typeface="Times New Roman"/>
                        </a:rPr>
                        <a:t> 149,6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07504" y="5157193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дефицит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(-) 829,1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2195736" y="1700808"/>
          <a:ext cx="1584176" cy="432047"/>
        </p:xfrm>
        <a:graphic>
          <a:graphicData uri="http://schemas.openxmlformats.org/drawingml/2006/table">
            <a:tbl>
              <a:tblPr/>
              <a:tblGrid>
                <a:gridCol w="1584176"/>
              </a:tblGrid>
              <a:tr h="43204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latin typeface="Times New Roman"/>
                        </a:rPr>
                        <a:t>ПЛАН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6660232" y="1700807"/>
          <a:ext cx="1368152" cy="504057"/>
        </p:xfrm>
        <a:graphic>
          <a:graphicData uri="http://schemas.openxmlformats.org/drawingml/2006/table">
            <a:tbl>
              <a:tblPr/>
              <a:tblGrid>
                <a:gridCol w="1368152"/>
              </a:tblGrid>
              <a:tr h="50405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latin typeface="Times New Roman"/>
                        </a:rPr>
                        <a:t>ФАКТ</a:t>
                      </a:r>
                      <a:endParaRPr lang="ru-RU" sz="18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5" name="Овал 24"/>
          <p:cNvSpPr/>
          <p:nvPr/>
        </p:nvSpPr>
        <p:spPr>
          <a:xfrm>
            <a:off x="4644008" y="2420888"/>
            <a:ext cx="2952328" cy="309634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07504" y="2348880"/>
          <a:ext cx="1152128" cy="731520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расходы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71</a:t>
                      </a:r>
                      <a:r>
                        <a:rPr lang="ru-RU" sz="1600" b="0" i="0" u="none" strike="noStrike" baseline="0" dirty="0" smtClean="0">
                          <a:latin typeface="Times New Roman"/>
                        </a:rPr>
                        <a:t> 978,7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7812360" y="2492896"/>
          <a:ext cx="1224136" cy="731520"/>
        </p:xfrm>
        <a:graphic>
          <a:graphicData uri="http://schemas.openxmlformats.org/drawingml/2006/table">
            <a:tbl>
              <a:tblPr/>
              <a:tblGrid>
                <a:gridCol w="1224136"/>
              </a:tblGrid>
              <a:tr h="504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расходы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50</a:t>
                      </a:r>
                      <a:r>
                        <a:rPr lang="ru-RU" sz="1600" b="0" i="0" u="none" strike="noStrike" baseline="0" dirty="0" smtClean="0">
                          <a:latin typeface="Times New Roman"/>
                        </a:rPr>
                        <a:t> 358,2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0" name="Овал 29"/>
          <p:cNvSpPr/>
          <p:nvPr/>
        </p:nvSpPr>
        <p:spPr>
          <a:xfrm>
            <a:off x="4716016" y="2852936"/>
            <a:ext cx="2808312" cy="266429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5796136" y="4941168"/>
            <a:ext cx="648072" cy="57606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100">
              <a:solidFill>
                <a:srgbClr val="FFFF00"/>
              </a:solidFill>
            </a:endParaRPr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7884368" y="3725416"/>
          <a:ext cx="1152128" cy="731520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latin typeface="Times New Roman"/>
                        </a:rPr>
                        <a:t>доходы  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62</a:t>
                      </a:r>
                      <a:r>
                        <a:rPr lang="ru-RU" sz="1600" b="0" i="0" u="none" strike="noStrike" baseline="0" dirty="0" smtClean="0">
                          <a:latin typeface="Times New Roman"/>
                        </a:rPr>
                        <a:t> 494,0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latin typeface="Times New Roman"/>
                        </a:rPr>
                        <a:t>тыс.рублей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7956376" y="5309593"/>
          <a:ext cx="1080120" cy="731520"/>
        </p:xfrm>
        <a:graphic>
          <a:graphicData uri="http://schemas.openxmlformats.org/drawingml/2006/table">
            <a:tbl>
              <a:tblPr/>
              <a:tblGrid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err="1" smtClean="0">
                          <a:latin typeface="Times New Roman"/>
                        </a:rPr>
                        <a:t>профицит</a:t>
                      </a:r>
                      <a:r>
                        <a:rPr lang="ru-RU" sz="1600" b="0" i="0" u="none" strike="noStrike" dirty="0" smtClean="0">
                          <a:latin typeface="Times New Roman"/>
                        </a:rPr>
                        <a:t> </a:t>
                      </a: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12</a:t>
                      </a:r>
                      <a:r>
                        <a:rPr lang="ru-RU" sz="1600" b="0" i="0" u="none" strike="noStrike" baseline="0" dirty="0" smtClean="0">
                          <a:latin typeface="Times New Roman"/>
                        </a:rPr>
                        <a:t> 135,8</a:t>
                      </a:r>
                      <a:endParaRPr lang="ru-RU" sz="1600" b="0" i="0" u="none" strike="noStrike" dirty="0" smtClean="0">
                        <a:latin typeface="Times New Roman"/>
                      </a:endParaRPr>
                    </a:p>
                    <a:p>
                      <a:pPr algn="ctr" fontAlgn="b"/>
                      <a:r>
                        <a:rPr lang="ru-RU" sz="1600" b="0" i="0" u="none" strike="noStrike" dirty="0" smtClean="0">
                          <a:latin typeface="Times New Roman"/>
                        </a:rPr>
                        <a:t>тыс.рублей</a:t>
                      </a:r>
                      <a:endParaRPr lang="ru-RU" sz="16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107504" y="4221088"/>
            <a:ext cx="42484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(превышение расходов бюджета над его доходами) Принимается решение об источниках покрытия дефицита бюджета: использовать имеющиеся накопления, остатки или привлечь заемные средства.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32040" y="4221088"/>
            <a:ext cx="4104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— превышение доходов бюджета над его расходами Необходимо определить, как их использовать: накапливать резервы остатки или погашать долг.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15616" y="5589240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Государственный или муниципальный долг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-обязательства публично-правового образования по полученным кредитам, выпущенным ценным бумагам, предоставленным гарантиям перед третьими лицами.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475656" y="2996952"/>
            <a:ext cx="1924800" cy="1152128"/>
          </a:xfrm>
          <a:prstGeom prst="triangle">
            <a:avLst>
              <a:gd name="adj" fmla="val 51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V="1">
            <a:off x="1043608" y="2564904"/>
            <a:ext cx="2736304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Улыбающееся лицо 40"/>
          <p:cNvSpPr/>
          <p:nvPr/>
        </p:nvSpPr>
        <p:spPr>
          <a:xfrm>
            <a:off x="611560" y="2564904"/>
            <a:ext cx="936104" cy="792088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лыбающееся лицо 41"/>
          <p:cNvSpPr/>
          <p:nvPr/>
        </p:nvSpPr>
        <p:spPr>
          <a:xfrm>
            <a:off x="3203848" y="2132856"/>
            <a:ext cx="576064" cy="504056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611560" y="2204864"/>
            <a:ext cx="1005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3275857" y="1772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5652120" y="3149352"/>
            <a:ext cx="2088232" cy="1152128"/>
          </a:xfrm>
          <a:prstGeom prst="triangle">
            <a:avLst>
              <a:gd name="adj" fmla="val 51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5508104" y="2636912"/>
            <a:ext cx="2664296" cy="10801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Улыбающееся лицо 49"/>
          <p:cNvSpPr/>
          <p:nvPr/>
        </p:nvSpPr>
        <p:spPr>
          <a:xfrm>
            <a:off x="5436096" y="2060848"/>
            <a:ext cx="864096" cy="64807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1" name="Улыбающееся лицо 50"/>
          <p:cNvSpPr/>
          <p:nvPr/>
        </p:nvSpPr>
        <p:spPr>
          <a:xfrm>
            <a:off x="7524328" y="2564904"/>
            <a:ext cx="1152128" cy="1008112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5292080" y="1628800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Расходы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7812360" y="2276872"/>
            <a:ext cx="1152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19672" y="260648"/>
            <a:ext cx="72728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sz="2400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4076700" y="3328987"/>
          <a:ext cx="990600" cy="200025"/>
        </p:xfrm>
        <a:graphic>
          <a:graphicData uri="http://schemas.openxmlformats.org/drawingml/2006/table">
            <a:tbl>
              <a:tblPr/>
              <a:tblGrid>
                <a:gridCol w="990600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6" name="Picture 2" descr="https://realguy.ru/wp-content/uploads/mat_62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080120" cy="12961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5" name="Прямоугольник 34"/>
          <p:cNvSpPr/>
          <p:nvPr/>
        </p:nvSpPr>
        <p:spPr>
          <a:xfrm>
            <a:off x="1691680" y="260648"/>
            <a:ext cx="7128792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Муниципальный долг в 2019 году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сельсовет» НАО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планировался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81985_html_531e34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7"/>
            <a:ext cx="1048640" cy="1296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286000" y="404665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Динамика доходов местного бюджета, тыс. руб.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0" y="1124744"/>
          <a:ext cx="905827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4" cstate="print"/>
          <a:srcRect t="31763" b="20952"/>
          <a:stretch>
            <a:fillRect/>
          </a:stretch>
        </p:blipFill>
        <p:spPr bwMode="auto">
          <a:xfrm>
            <a:off x="0" y="3789040"/>
            <a:ext cx="9144000" cy="306896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2155</TotalTime>
  <Words>3290</Words>
  <Application>Microsoft Office PowerPoint</Application>
  <PresentationFormat>Экран (4:3)</PresentationFormat>
  <Paragraphs>1050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  в 2019 году вложений в инвестиции - нет.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Пользователь</cp:lastModifiedBy>
  <cp:revision>256</cp:revision>
  <dcterms:created xsi:type="dcterms:W3CDTF">2019-02-15T14:09:04Z</dcterms:created>
  <dcterms:modified xsi:type="dcterms:W3CDTF">2020-04-30T08:38:11Z</dcterms:modified>
</cp:coreProperties>
</file>