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85" r:id="rId4"/>
    <p:sldId id="264" r:id="rId5"/>
    <p:sldId id="257" r:id="rId6"/>
    <p:sldId id="258" r:id="rId7"/>
    <p:sldId id="260" r:id="rId8"/>
    <p:sldId id="259" r:id="rId9"/>
    <p:sldId id="262" r:id="rId10"/>
    <p:sldId id="265" r:id="rId11"/>
    <p:sldId id="266" r:id="rId12"/>
    <p:sldId id="271" r:id="rId13"/>
    <p:sldId id="272" r:id="rId14"/>
    <p:sldId id="273" r:id="rId15"/>
    <p:sldId id="274" r:id="rId16"/>
    <p:sldId id="275" r:id="rId17"/>
    <p:sldId id="284" r:id="rId18"/>
    <p:sldId id="276" r:id="rId19"/>
    <p:sldId id="277" r:id="rId20"/>
    <p:sldId id="280" r:id="rId21"/>
    <p:sldId id="282" r:id="rId22"/>
    <p:sldId id="28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>
      <p:cViewPr varScale="1">
        <p:scale>
          <a:sx n="106" d="100"/>
          <a:sy n="106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3371-1C49-47DD-A94F-5190EA1331F1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BD627-FCD1-4021-A2B4-5F480836C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D627-FCD1-4021-A2B4-5F480836C0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D627-FCD1-4021-A2B4-5F480836C00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2" cstate="print"/>
          <a:srcRect t="31763" b="20952"/>
          <a:stretch>
            <a:fillRect/>
          </a:stretch>
        </p:blipFill>
        <p:spPr bwMode="auto">
          <a:xfrm>
            <a:off x="0" y="3717032"/>
            <a:ext cx="9144000" cy="242088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62068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Администрация Сельского поселения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Тельвисочный</a:t>
            </a:r>
            <a:r>
              <a:rPr lang="ru-RU" dirty="0" smtClean="0"/>
              <a:t> сельсовет» Заполярного района </a:t>
            </a:r>
          </a:p>
          <a:p>
            <a:pPr algn="ctr"/>
            <a:r>
              <a:rPr lang="ru-RU" dirty="0" smtClean="0"/>
              <a:t>Ненецкого автономного округа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84785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 Решения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 ______2026 года № _____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Совета депутатов Сельского поселения«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сельсовет»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Заполярного района Ненецкого автономного округа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«Об исполнении местного бюджета за 2025 год»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5589240"/>
            <a:ext cx="6948264" cy="12557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r">
              <a:lnSpc>
                <a:spcPct val="9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Администрация Сельского поселения  «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сельсовет» ЗР НАО</a:t>
            </a:r>
          </a:p>
          <a:p>
            <a:pPr algn="r">
              <a:lnSpc>
                <a:spcPct val="9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166710, НАО, с.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Тельвиска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ул. Школьная, д. 9</a:t>
            </a:r>
          </a:p>
          <a:p>
            <a:pPr algn="r">
              <a:lnSpc>
                <a:spcPct val="9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Тел. 8-818-53-39-202</a:t>
            </a:r>
          </a:p>
          <a:p>
            <a:pPr algn="r">
              <a:lnSpc>
                <a:spcPct val="90000"/>
              </a:lnSpc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telwiska@mail.ru</a:t>
            </a:r>
          </a:p>
          <a:p>
            <a:pPr algn="r">
              <a:lnSpc>
                <a:spcPct val="90000"/>
              </a:lnSpc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telviskab@yandex.ru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2" cstate="print"/>
          <a:srcRect t="31763" b="20952"/>
          <a:stretch>
            <a:fillRect/>
          </a:stretch>
        </p:blipFill>
        <p:spPr bwMode="auto">
          <a:xfrm>
            <a:off x="152400" y="3284984"/>
            <a:ext cx="8991600" cy="273630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1"/>
            <a:ext cx="1048640" cy="1008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55776" y="404665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</a:p>
        </p:txBody>
      </p:sp>
      <p:pic>
        <p:nvPicPr>
          <p:cNvPr id="15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>
            <a:lum bright="31000" contrast="-73000"/>
          </a:blip>
          <a:srcRect t="31763" b="20952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07504" y="1196751"/>
          <a:ext cx="9036495" cy="5495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634"/>
                <a:gridCol w="2527870"/>
                <a:gridCol w="1296144"/>
                <a:gridCol w="1152128"/>
                <a:gridCol w="1170111"/>
                <a:gridCol w="881608"/>
              </a:tblGrid>
              <a:tr h="694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арендаторов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арендуемого 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лан на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0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92,6%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8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«Новатор»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под строительство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12-ти кв.дома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0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Автомаркет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по договору аренды земельного участка № 08-20/94 от 27.08.2021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0317"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  "МФЦ НАО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аренду нежилого помещения 20,0 кв.м.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7407"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ГУП НАО «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Нарьян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Марская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электростанция»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трансформаторные подстанции, линии электропередач, нежилое помещение 6,6 кв.м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175,3%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8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Коммерческий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найм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муниципального жилого фонда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251,6%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Плата за пользование жилым помещением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соцнайм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113,2%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4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Потребительский кооператив «Север»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нестационарного объекта общественного питания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48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1 432,0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1 744,9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133,0%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1"/>
            <a:ext cx="1048640" cy="1008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91680" y="40466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</p:txBody>
      </p:sp>
      <p:pic>
        <p:nvPicPr>
          <p:cNvPr id="15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>
            <a:lum bright="31000" contrast="-73000"/>
          </a:blip>
          <a:srcRect t="31763" b="20952"/>
          <a:stretch>
            <a:fillRect/>
          </a:stretch>
        </p:blipFill>
        <p:spPr bwMode="auto">
          <a:xfrm>
            <a:off x="-252536" y="2996952"/>
            <a:ext cx="9144000" cy="3501008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07504" y="1196750"/>
          <a:ext cx="9036495" cy="3394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398"/>
                <a:gridCol w="2275122"/>
                <a:gridCol w="1152128"/>
                <a:gridCol w="1224136"/>
                <a:gridCol w="1134571"/>
                <a:gridCol w="845140"/>
              </a:tblGrid>
              <a:tr h="7003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арендаторов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 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лан на 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2025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9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МКП «Энергия»; Кабинет участкового;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  "МФЦ НАО, ГУП НАО «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Нарьян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Марская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электростанция»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9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доходы от компенсации затрат бюджетов сельских поселений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5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11760" y="47667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124743"/>
          <a:ext cx="9396533" cy="5966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424"/>
                <a:gridCol w="811294"/>
                <a:gridCol w="811294"/>
                <a:gridCol w="917235"/>
                <a:gridCol w="1043392"/>
                <a:gridCol w="1176510"/>
                <a:gridCol w="1183947"/>
                <a:gridCol w="850437"/>
              </a:tblGrid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первоначальный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муниципального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4 662,3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4 047,8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4 412,8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4 266,3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представительных органов  муниципальных образований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 исполнительных органов  власти  местных администраций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12 224,6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12 562,9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15 899,3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15 503,3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14 967,9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 органов финансово-бюджетного контроля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528,2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631,1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631,1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5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 главы и представительных органов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5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6 184,7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3 139,3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3 504,2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4 053,1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35696" y="260648"/>
            <a:ext cx="7308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оборона.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124742"/>
          <a:ext cx="9143995" cy="573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482"/>
                <a:gridCol w="789490"/>
                <a:gridCol w="789490"/>
                <a:gridCol w="748568"/>
                <a:gridCol w="936104"/>
                <a:gridCol w="1080120"/>
                <a:gridCol w="1074240"/>
                <a:gridCol w="1193501"/>
              </a:tblGrid>
              <a:tr h="14297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27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41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466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781,8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35696" y="260648"/>
            <a:ext cx="730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экономика.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07504" y="1124743"/>
          <a:ext cx="8856984" cy="319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792088"/>
                <a:gridCol w="936104"/>
                <a:gridCol w="864096"/>
                <a:gridCol w="936104"/>
                <a:gridCol w="1080120"/>
                <a:gridCol w="1008112"/>
                <a:gridCol w="1008112"/>
              </a:tblGrid>
              <a:tr h="10705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(содержание мест причаливания)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3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11 725,5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3 187,0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2558,2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15" descr="гнаг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509120"/>
            <a:ext cx="8856984" cy="22322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67744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коммунальное хозяйство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" y="1052735"/>
          <a:ext cx="9143997" cy="321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482"/>
                <a:gridCol w="789490"/>
                <a:gridCol w="817977"/>
                <a:gridCol w="936104"/>
                <a:gridCol w="1008112"/>
                <a:gridCol w="1008112"/>
                <a:gridCol w="1080120"/>
                <a:gridCol w="971600"/>
              </a:tblGrid>
              <a:tr h="7480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первоначальный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4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72 451,3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60430,8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167 356,7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271062,8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271 062,4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5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7 900,8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9 813,6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14 268,5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15 063,6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12 293,1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4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3 868,5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14 823,8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7 209,7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7 164,6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85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/>
          <a:srcRect t="31763" b="20952"/>
          <a:stretch>
            <a:fillRect/>
          </a:stretch>
        </p:blipFill>
        <p:spPr bwMode="auto">
          <a:xfrm>
            <a:off x="0" y="4653136"/>
            <a:ext cx="9144000" cy="220486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5000"/>
            <a:lum/>
          </a:blip>
          <a:srcRect/>
          <a:stretch>
            <a:fillRect l="54000" t="57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11760" y="260648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Культура. Социальная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политика.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052736"/>
          <a:ext cx="9143996" cy="324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836"/>
                <a:gridCol w="728943"/>
                <a:gridCol w="728943"/>
                <a:gridCol w="728944"/>
                <a:gridCol w="1130476"/>
                <a:gridCol w="1224136"/>
                <a:gridCol w="1224136"/>
                <a:gridCol w="827582"/>
              </a:tblGrid>
              <a:tr h="9442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Разде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подраздел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52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5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0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4 329,6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4 659,7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204,0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4 659,7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4 659,6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-+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85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DSC043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293096"/>
            <a:ext cx="273630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203202176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93096"/>
            <a:ext cx="2411760" cy="25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11760" y="260648"/>
            <a:ext cx="673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 – значимые проекты.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052736"/>
          <a:ext cx="9143997" cy="583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2"/>
                <a:gridCol w="864096"/>
                <a:gridCol w="936104"/>
                <a:gridCol w="1008112"/>
                <a:gridCol w="1224136"/>
                <a:gridCol w="1224136"/>
                <a:gridCol w="899591"/>
              </a:tblGrid>
              <a:tr h="11492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97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жилых помещений 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с.Тельвиска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"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сельсовет" Заполярного района Ненецкого автономного округа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23 538,8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157 065,8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238 266,0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238 265,8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97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для детей и молодежи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70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Изготовление, доставка и установка надгробных памятников участникам ВОВ и локальных войн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65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Возмещение пенсионерам старше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70-ти лет капитального ремонта, находящегося в их собственности жилого помещения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79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Проведений спортивных мероприятий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260648"/>
            <a:ext cx="802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Муниципальные программы Сельского поселения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сельсовет» ЗР НАО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052736"/>
          <a:ext cx="9143997" cy="5735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6"/>
                <a:gridCol w="792088"/>
                <a:gridCol w="936104"/>
                <a:gridCol w="936104"/>
                <a:gridCol w="936104"/>
                <a:gridCol w="936104"/>
                <a:gridCol w="683567"/>
              </a:tblGrid>
              <a:tr h="1068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"Молодежь Сельского поселения 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сельсовет" Заполярного района Ненецкого автономного округа 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Сельского поселения 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сельсовет" Заполярного района Ненецкого автономного округа на 2024 - 2026 годы"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 поддержка  муниципального жилищного Сельского поселения 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сельсовет" Заполярного района Ненецкого автономного округа 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«Строительство (приобретение) жилых помещений на территории Сельского поселения «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сельсовет» Заполярного района Ненецкого автономного округа на 2024 – 2026 годы».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181 451,0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157 065,8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238 266,0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238 265,8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«Благоустройство территории  Сельского поселения  «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сельсовет» Заполярного района    Ненецкого автономного округа  на 2024- 2026 годы».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260648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Эффективность муниципальных программ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сельсовет» НАО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4" cstate="print"/>
          <a:srcRect t="31763" b="20952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916832"/>
            <a:ext cx="187220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Оценивалось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муниципальных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268760"/>
            <a:ext cx="383703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Эффективные          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1844824"/>
            <a:ext cx="3986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Умеренно эффективные        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7865" y="2420888"/>
            <a:ext cx="460851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Менее эффективные   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1" y="2996952"/>
            <a:ext cx="50405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Эффективность неудовлетворительная      0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6" idx="3"/>
          </p:cNvCxnSpPr>
          <p:nvPr/>
        </p:nvCxnSpPr>
        <p:spPr>
          <a:xfrm flipV="1">
            <a:off x="2267744" y="1268763"/>
            <a:ext cx="792088" cy="1248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</p:cNvCxnSpPr>
          <p:nvPr/>
        </p:nvCxnSpPr>
        <p:spPr>
          <a:xfrm flipV="1">
            <a:off x="2267744" y="1916835"/>
            <a:ext cx="936104" cy="600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  <a:endCxn id="9" idx="1"/>
          </p:cNvCxnSpPr>
          <p:nvPr/>
        </p:nvCxnSpPr>
        <p:spPr>
          <a:xfrm>
            <a:off x="2267744" y="2516997"/>
            <a:ext cx="1080121" cy="88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3"/>
          </p:cNvCxnSpPr>
          <p:nvPr/>
        </p:nvCxnSpPr>
        <p:spPr>
          <a:xfrm>
            <a:off x="2267744" y="2516997"/>
            <a:ext cx="1512168" cy="407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9672" y="170080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0"/>
          <a:ext cx="9144000" cy="63057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32440"/>
                <a:gridCol w="611560"/>
              </a:tblGrid>
              <a:tr h="2943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Основные показатели прогноза социально-экономического развития</a:t>
                      </a:r>
                      <a:r>
                        <a:rPr lang="ru-RU" sz="1400" baseline="0" dirty="0" smtClean="0"/>
                        <a:t>  Сельского поселения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.......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характеристики местного бюджета ……………………………………………………………………….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Бюджетная терминология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65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Структура доходов местного бюджета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платных услуг и компенсации затрат государства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</a:tr>
              <a:tr h="70651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оборона. Национальная безопасность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Жилищно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Социальная политика. 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 – значимые проекты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4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 Сельского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поселения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»  ЗР НАО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эффективности муниципальных программ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19-20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Вложения в инвестиции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Публичные слушания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260648"/>
            <a:ext cx="80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Предоставление субсидий -  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263,9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556792"/>
            <a:ext cx="200247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МКП «Энергия»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2780928"/>
            <a:ext cx="5040560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на возмещение</a:t>
            </a:r>
          </a:p>
          <a:p>
            <a:r>
              <a:rPr lang="ru-RU" dirty="0" smtClean="0"/>
              <a:t> недополученных доходов или финансовое</a:t>
            </a:r>
          </a:p>
          <a:p>
            <a:r>
              <a:rPr lang="ru-RU" dirty="0" smtClean="0"/>
              <a:t> возмещение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затрат</a:t>
            </a:r>
            <a:r>
              <a:rPr lang="ru-RU" dirty="0" smtClean="0"/>
              <a:t>, возникающих при оказании </a:t>
            </a:r>
          </a:p>
          <a:p>
            <a:r>
              <a:rPr lang="ru-RU" dirty="0" smtClean="0"/>
              <a:t>жителям поселения услуг общественных бань"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411760" y="1988840"/>
            <a:ext cx="31683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8034096" cy="4536504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1343025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вложения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инвестиции составили сумму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238 265,8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руб.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помещения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с.Тельвиска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Сельского поселения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сельсовет" Заполярного района Ненецкого автономного округа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i="1" dirty="0" smtClean="0"/>
              <a:t> </a:t>
            </a:r>
            <a:br>
              <a:rPr lang="ru-RU" sz="2400" i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95736" y="332656"/>
            <a:ext cx="547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Бюджетные инвестиции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7864" y="476672"/>
            <a:ext cx="305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7849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марта в 17 часов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здании Администрации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Сельского поселения«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сельсовет»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Заполярного района Ненецкого автономного округа состоялись  публичные слушания по проекту решения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«Об исполнении местного бюджета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год»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093296"/>
            <a:ext cx="8856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1988840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2" cstate="print"/>
          <a:srcRect t="31763" b="20952"/>
          <a:stretch>
            <a:fillRect/>
          </a:stretch>
        </p:blipFill>
        <p:spPr bwMode="auto">
          <a:xfrm>
            <a:off x="0" y="5157192"/>
            <a:ext cx="9144000" cy="170080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19672" y="170080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26064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показатели </a:t>
            </a:r>
          </a:p>
          <a:p>
            <a:pPr algn="ctr"/>
            <a:r>
              <a:rPr lang="ru-RU" dirty="0" smtClean="0"/>
              <a:t>прогноза социально-экономического развития</a:t>
            </a:r>
          </a:p>
          <a:p>
            <a:pPr algn="ctr"/>
            <a:r>
              <a:rPr lang="ru-RU" dirty="0" smtClean="0"/>
              <a:t> Сельского поселения"</a:t>
            </a:r>
            <a:r>
              <a:rPr lang="ru-RU" dirty="0" err="1" smtClean="0"/>
              <a:t>Тельвисочный</a:t>
            </a:r>
            <a:r>
              <a:rPr lang="ru-RU" dirty="0" smtClean="0"/>
              <a:t> сельсовет"  ЗР НАО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51521" y="1596723"/>
          <a:ext cx="8712966" cy="45263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02776"/>
                <a:gridCol w="914538"/>
                <a:gridCol w="884716"/>
                <a:gridCol w="864836"/>
                <a:gridCol w="914538"/>
                <a:gridCol w="914538"/>
                <a:gridCol w="917024"/>
              </a:tblGrid>
              <a:tr h="1315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Единица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отчет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отчет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ожидаемое исполнение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</a:tr>
              <a:tr h="22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Численность населения (среднегодовая)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801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794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795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795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795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Площадь жилого фонда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кв.м.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27160,7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29859,2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29859,2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29859,2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29859,2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/>
                        <a:t>Протяженность электрических сетей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метр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14 062,07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14 672,07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14 672,07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14 672,07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14 672,07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Количество электростанций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/>
                        <a:t>шт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Трансформаторные подстанции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/>
                        <a:t>шт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 Протяженность ВЛ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метр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11 338,00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11 338,00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11 338,00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11 338,00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11 338,00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котельных 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единиц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Протяженность теплотрассы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4390,15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4390,15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4390,15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4390,15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4390,15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2409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Протяженность </a:t>
                      </a:r>
                      <a:r>
                        <a:rPr lang="ru-RU" sz="1000" u="none" strike="noStrike" dirty="0" smtClean="0"/>
                        <a:t>газораспределительной </a:t>
                      </a:r>
                      <a:r>
                        <a:rPr lang="ru-RU" sz="1000" u="none" strike="noStrike" dirty="0"/>
                        <a:t>поселковой сети  </a:t>
                      </a:r>
                      <a:br>
                        <a:rPr lang="ru-RU" sz="1000" u="none" strike="noStrike" dirty="0"/>
                      </a:b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6884,25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6884,25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6884,25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6884,25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6884,25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 Деревянные мостовые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метр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2906,0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2905,0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2926,0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2926,0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2 926,0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Тротуары из брусчатки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476,0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476,0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476,0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476,0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476,0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Пожарные водоемы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263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Обеспечение первичных мер пожарной безопасности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тыс.руб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107,5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157,7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213,7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213,7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197,6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Водоснабжение (колодцыв с.Тельвиска, д.Устье)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2,00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526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Протяженность автомобильных дорог общего пользования с твердым покрытием (федерального, регионального и межмуниципального, местного значения)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км.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5,11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5,11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5,11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5,11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5,11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детские площадки 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спортивные площадки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Памятники воинам ВОВ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13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 Памятники культуры  "Крест обетный"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  <a:tr h="263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/>
                        <a:t>Малое и среднее предпринимательство, включая микропредприятия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единиц</a:t>
                      </a:r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5261" marR="5261" marT="5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61" marR="5261" marT="5261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2" cstate="print"/>
          <a:srcRect t="31763" b="20952"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19672" y="170080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26064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404664"/>
            <a:ext cx="410445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Сельское поселение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Заполярного района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1340768"/>
            <a:ext cx="1368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257,05  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2348880"/>
            <a:ext cx="230425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795 человек без учета временно зарегистрированных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3356992"/>
            <a:ext cx="23042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населенных пункта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4797152"/>
            <a:ext cx="158417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с. </a:t>
            </a:r>
            <a:r>
              <a:rPr lang="ru-RU" dirty="0" err="1" smtClean="0"/>
              <a:t>Тельвиска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28" y="5301208"/>
            <a:ext cx="16561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д.Макарово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355976" y="4077072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д.Устье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411760" y="1484784"/>
            <a:ext cx="79208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148064" y="1268760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004048" y="1268760"/>
            <a:ext cx="115212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971600" y="3789040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555776" y="3789040"/>
            <a:ext cx="43204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555776" y="3789040"/>
            <a:ext cx="252028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6206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местного бюджета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170080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504" y="1700811"/>
          <a:ext cx="8928993" cy="59666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0589"/>
                <a:gridCol w="935835"/>
                <a:gridCol w="1080120"/>
                <a:gridCol w="1080120"/>
                <a:gridCol w="1054137"/>
                <a:gridCol w="965748"/>
                <a:gridCol w="932444"/>
              </a:tblGrid>
              <a:tr h="511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Показатель, тыс.рублей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Факт </a:t>
                      </a:r>
                      <a:r>
                        <a:rPr lang="ru-RU" sz="1400" u="none" strike="noStrike" dirty="0" smtClean="0"/>
                        <a:t>2023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Факт </a:t>
                      </a:r>
                      <a:r>
                        <a:rPr lang="ru-RU" sz="1400" u="none" strike="noStrike" dirty="0" smtClean="0"/>
                        <a:t>2024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</a:rPr>
                        <a:t>Утверждено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</a:rPr>
                        <a:t>Уточненный план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</a:rPr>
                        <a:t>Исполнено 2025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Доходы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68 003,3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114 260,3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223 545,8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327 707,0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326 093,5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0" marR="8530" marT="8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99,5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/>
                </a:tc>
              </a:tr>
              <a:tr h="256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Безвозмездные поступления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62 489,0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109 053,4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219 353,9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323 067,9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319 878,6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99,0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в т.ч</a:t>
                      </a:r>
                      <a:r>
                        <a:rPr lang="ru-RU" sz="1400" u="none" strike="noStrike" dirty="0" smtClean="0"/>
                        <a:t>.: 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/>
                        <a:t>1.из </a:t>
                      </a:r>
                      <a:r>
                        <a:rPr lang="ru-RU" sz="1400" u="none" strike="noStrike" dirty="0"/>
                        <a:t>окружного бюджета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7 922,5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65 751,0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159 369,6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259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869,6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259 869,4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99,0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/>
                        <a:t>2.</a:t>
                      </a:r>
                      <a:r>
                        <a:rPr lang="ru-RU" sz="1400" u="none" strike="noStrike" baseline="0" dirty="0" smtClean="0"/>
                        <a:t> из рай</a:t>
                      </a:r>
                      <a:r>
                        <a:rPr lang="ru-RU" sz="1400" u="none" strike="noStrike" dirty="0" smtClean="0"/>
                        <a:t>онного </a:t>
                      </a:r>
                      <a:r>
                        <a:rPr lang="ru-RU" sz="1400" u="none" strike="noStrike" dirty="0"/>
                        <a:t>бюджета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54 566,5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42 218,7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219 353,9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63 645,5</a:t>
                      </a: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60 437,9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94,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5</a:t>
                      </a:r>
                      <a:endParaRPr lang="ru-RU" sz="1400" b="0" i="0" u="none" strike="noStrike" dirty="0" smtClean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3.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п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рочие безвозмездные поступления: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1082,5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-447,2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-447,2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622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/>
                        <a:t>от возврата остатков субсидий, субвенций и иных межбюджетных трансфертов</a:t>
                      </a:r>
                      <a:endParaRPr lang="ru-RU" sz="1200" b="0" i="1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latin typeface="Times New Roman"/>
                        </a:rPr>
                        <a:t>0,</a:t>
                      </a:r>
                      <a:r>
                        <a:rPr lang="ru-RU" sz="1200" b="0" i="1" u="none" strike="noStrike" dirty="0">
                          <a:latin typeface="Times New Roman"/>
                        </a:rPr>
                        <a:t>0</a:t>
                      </a:r>
                      <a:endParaRPr lang="ru-RU" sz="1200" b="0" i="1" u="none" strike="noStrike" dirty="0" smtClean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latin typeface="Times New Roman"/>
                        </a:rPr>
                        <a:t>1,2</a:t>
                      </a: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0" i="1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0" i="1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latin typeface="Times New Roman"/>
                        </a:rPr>
                        <a:t>-</a:t>
                      </a:r>
                    </a:p>
                    <a:p>
                      <a:pPr algn="ctr" fontAlgn="ctr"/>
                      <a:endParaRPr lang="ru-RU" sz="1200" b="0" i="1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622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 smtClean="0">
                          <a:latin typeface="Times New Roman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сельских поселений</a:t>
                      </a:r>
                      <a:endParaRPr lang="ru-RU" sz="1200" b="0" i="1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latin typeface="Times New Roman"/>
                        </a:rPr>
                        <a:t>0,0</a:t>
                      </a: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latin typeface="Times New Roman"/>
                        </a:rPr>
                        <a:t>0,0</a:t>
                      </a: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0" i="1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latin typeface="Times New Roman"/>
                        </a:rPr>
                        <a:t>-447,2</a:t>
                      </a:r>
                      <a:endParaRPr lang="ru-RU" sz="1200" b="0" i="1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-447,2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latin typeface="Times New Roman"/>
                        </a:rPr>
                        <a:t>100</a:t>
                      </a:r>
                      <a:endParaRPr lang="ru-RU" sz="1200" b="0" i="1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418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Налоговые, неналоговые доходы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5514,3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5206,9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4 191,9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4 639,1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6 214,9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134,0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Расходы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126 589,3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114 346,5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223 545,8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328 135,2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324 261,1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98,8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/>
                        <a:t>Профицит</a:t>
                      </a:r>
                      <a:r>
                        <a:rPr lang="ru-RU" sz="1400" u="none" strike="noStrike" dirty="0"/>
                        <a:t>/Дефицит (+/-)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-58 586,0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-86,2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-428,2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1 832,4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2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% дефицита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1062,4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  <a:tr h="501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Источники финансирования</a:t>
                      </a:r>
                      <a:br>
                        <a:rPr lang="ru-RU" sz="1400" u="none" strike="noStrike" dirty="0"/>
                      </a:br>
                      <a:r>
                        <a:rPr lang="ru-RU" sz="1400" u="none" strike="noStrike" dirty="0"/>
                        <a:t>дефицита бюджета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1062,4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18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Изменение остатков на счетах</a:t>
                      </a:r>
                      <a:br>
                        <a:rPr lang="ru-RU" sz="1400" u="none" strike="noStrike" dirty="0"/>
                      </a:br>
                      <a:r>
                        <a:rPr lang="ru-RU" sz="1400" u="none" strike="noStrike" dirty="0"/>
                        <a:t>по учету средств бюджета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1062,4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8530" marR="8530" marT="853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260648"/>
            <a:ext cx="72728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Исполнение местного бюджета в 2025 году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03648" y="2420888"/>
            <a:ext cx="3024336" cy="30243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475656" y="2780928"/>
            <a:ext cx="2880320" cy="26642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411760" y="4365104"/>
            <a:ext cx="1080120" cy="10801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7504" y="3573016"/>
          <a:ext cx="1080120" cy="73152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доходы 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327 707,0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тыс.рублей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7504" y="5157193"/>
          <a:ext cx="1080120" cy="97536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дефицит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(-)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428,2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тыс.рублей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195736" y="1700808"/>
          <a:ext cx="1584176" cy="432047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43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660232" y="1700807"/>
          <a:ext cx="1368152" cy="504057"/>
        </p:xfrm>
        <a:graphic>
          <a:graphicData uri="http://schemas.openxmlformats.org/drawingml/2006/table">
            <a:tbl>
              <a:tblPr/>
              <a:tblGrid>
                <a:gridCol w="1368152"/>
              </a:tblGrid>
              <a:tr h="504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ФАКТ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076700" y="3328987"/>
          <a:ext cx="990600" cy="200025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Овал 24"/>
          <p:cNvSpPr/>
          <p:nvPr/>
        </p:nvSpPr>
        <p:spPr>
          <a:xfrm>
            <a:off x="4644008" y="2420888"/>
            <a:ext cx="2952328" cy="30963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07504" y="2348880"/>
          <a:ext cx="1152128" cy="731520"/>
        </p:xfrm>
        <a:graphic>
          <a:graphicData uri="http://schemas.openxmlformats.org/drawingml/2006/table">
            <a:tbl>
              <a:tblPr/>
              <a:tblGrid>
                <a:gridCol w="1152128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расходы 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328135,2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тыс.рублей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812360" y="2492896"/>
          <a:ext cx="1224136" cy="731520"/>
        </p:xfrm>
        <a:graphic>
          <a:graphicData uri="http://schemas.openxmlformats.org/drawingml/2006/table">
            <a:tbl>
              <a:tblPr/>
              <a:tblGrid>
                <a:gridCol w="1224136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расходы 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324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261,1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тыс.рублей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Овал 30"/>
          <p:cNvSpPr/>
          <p:nvPr/>
        </p:nvSpPr>
        <p:spPr>
          <a:xfrm>
            <a:off x="4644008" y="2636912"/>
            <a:ext cx="2952328" cy="28803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7884368" y="3725416"/>
          <a:ext cx="1152128" cy="731520"/>
        </p:xfrm>
        <a:graphic>
          <a:graphicData uri="http://schemas.openxmlformats.org/drawingml/2006/table">
            <a:tbl>
              <a:tblPr/>
              <a:tblGrid>
                <a:gridCol w="1152128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доходы  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326 093,5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тыс.рублей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7956376" y="5309593"/>
          <a:ext cx="1080120" cy="73152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Профицит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832,4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тыс.рублей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Овал 25"/>
          <p:cNvSpPr/>
          <p:nvPr/>
        </p:nvSpPr>
        <p:spPr>
          <a:xfrm>
            <a:off x="5220072" y="3789041"/>
            <a:ext cx="1944216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260648"/>
            <a:ext cx="72728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076700" y="3328987"/>
          <a:ext cx="990600" cy="200025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07504" y="4221088"/>
            <a:ext cx="4248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(превышение расходов бюджета над его доходами) Принимается решение об источниках покрытия дефицита бюджета: использовать имеющиеся накопления, остатки или привлечь заемные средства.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32040" y="4221088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— превышение доходов бюджета над его расходами Необходимо определить, как их использовать: накапливать резервы остатки или погашать долг.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15616" y="5589240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Государственный или муниципальный долг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-обязательства 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1475656" y="2996952"/>
            <a:ext cx="1924800" cy="1152128"/>
          </a:xfrm>
          <a:prstGeom prst="triangle">
            <a:avLst>
              <a:gd name="adj" fmla="val 51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043608" y="2564904"/>
            <a:ext cx="2736304" cy="864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Улыбающееся лицо 40"/>
          <p:cNvSpPr/>
          <p:nvPr/>
        </p:nvSpPr>
        <p:spPr>
          <a:xfrm>
            <a:off x="611560" y="2564904"/>
            <a:ext cx="936104" cy="792088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лыбающееся лицо 41"/>
          <p:cNvSpPr/>
          <p:nvPr/>
        </p:nvSpPr>
        <p:spPr>
          <a:xfrm>
            <a:off x="3203848" y="2132856"/>
            <a:ext cx="576064" cy="50405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11560" y="2204864"/>
            <a:ext cx="100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275857" y="17728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5652120" y="3149352"/>
            <a:ext cx="2088232" cy="1152128"/>
          </a:xfrm>
          <a:prstGeom prst="triangle">
            <a:avLst>
              <a:gd name="adj" fmla="val 51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5508104" y="2636912"/>
            <a:ext cx="2664296" cy="10801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Улыбающееся лицо 49"/>
          <p:cNvSpPr/>
          <p:nvPr/>
        </p:nvSpPr>
        <p:spPr>
          <a:xfrm>
            <a:off x="5436096" y="2060848"/>
            <a:ext cx="864096" cy="648072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1" name="Улыбающееся лицо 50"/>
          <p:cNvSpPr/>
          <p:nvPr/>
        </p:nvSpPr>
        <p:spPr>
          <a:xfrm>
            <a:off x="7524328" y="2564904"/>
            <a:ext cx="1152128" cy="100811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292080" y="162880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812360" y="2276872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Доходы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260648"/>
            <a:ext cx="72728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076700" y="3328987"/>
          <a:ext cx="990600" cy="200025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" name="Picture 2" descr="https://realguy.ru/wp-content/uploads/mat_62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080120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>
            <a:off x="1691680" y="260648"/>
            <a:ext cx="712879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Муниципальный долг в 2025 году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Сельского поселения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сельсовет» Заполярного района Ненецкого Автономного Округа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планировался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55776" y="404665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доходов местного бюджета</a:t>
            </a:r>
          </a:p>
        </p:txBody>
      </p:sp>
      <p:pic>
        <p:nvPicPr>
          <p:cNvPr id="15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>
            <a:lum bright="31000" contrast="-73000"/>
          </a:blip>
          <a:srcRect t="31763" b="20952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404664"/>
            <a:ext cx="8640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404664"/>
            <a:ext cx="93610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327 707,0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4046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99,5%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0" y="1628800"/>
            <a:ext cx="2555776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тыс.руб.  128,9 %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915817" y="1628800"/>
            <a:ext cx="2088231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2 466,7 тыс. руб. 142,4%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580112" y="1628800"/>
            <a:ext cx="2952328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319 878,6 тыс.руб.    99,0%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348880"/>
            <a:ext cx="194421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  1562,5 тыс.руб.  117,4%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-Акцизы 927,3 тыс. руб. 104,5%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-Налог на совокупный доход 913,9 тыс.руб. 242,0%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-Налог на имущество физических лиц 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113,7 тыс. руб. 127,5%</a:t>
            </a:r>
          </a:p>
          <a:p>
            <a:pPr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Земельный налог – 223,7тыс. руб. -100%</a:t>
            </a:r>
          </a:p>
          <a:p>
            <a:pPr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7,1 тыс. руб. 102,9%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2348880"/>
            <a:ext cx="22322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1 744,2тыс. руб. 172,7%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721,8 тыс. руб. 100%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  неналоговые доходы 447,2 тыс. руб.   100%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2348880"/>
            <a:ext cx="295232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-Дотации  8 186,3 тыс.руб.  100%.,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т.ч.: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из окружного бюджета – 2 489,8 т. р.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из районного бюджета – 5 696,5 т. р.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-Субсидии – 224 594,4 тыс.руб.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-Субвенции –32 785,2 тыс. руб.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-Иные межбюджетные трансферты –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54 741,4 тыс. руб.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2027</Words>
  <Application>Microsoft Office PowerPoint</Application>
  <PresentationFormat>Экран (4:3)</PresentationFormat>
  <Paragraphs>845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 2025 году  вложения в инвестиции составили сумму 238 265,8 тыс. руб.   Приобретены 34 жилых помещения в с.Тельвиска Сельского поселения "Тельвисочный сельсовет" Заполярного района Ненецкого автономного округа     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Пользователь</cp:lastModifiedBy>
  <cp:revision>450</cp:revision>
  <dcterms:created xsi:type="dcterms:W3CDTF">2019-02-15T14:09:04Z</dcterms:created>
  <dcterms:modified xsi:type="dcterms:W3CDTF">2026-01-27T06:35:58Z</dcterms:modified>
</cp:coreProperties>
</file>