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2" r:id="rId3"/>
    <p:sldId id="286" r:id="rId4"/>
    <p:sldId id="309" r:id="rId5"/>
    <p:sldId id="311" r:id="rId6"/>
    <p:sldId id="310" r:id="rId7"/>
    <p:sldId id="287" r:id="rId8"/>
    <p:sldId id="283" r:id="rId9"/>
    <p:sldId id="297" r:id="rId10"/>
    <p:sldId id="275" r:id="rId11"/>
    <p:sldId id="312" r:id="rId12"/>
    <p:sldId id="276" r:id="rId13"/>
    <p:sldId id="313" r:id="rId14"/>
    <p:sldId id="298" r:id="rId15"/>
    <p:sldId id="299" r:id="rId16"/>
    <p:sldId id="308" r:id="rId17"/>
    <p:sldId id="305" r:id="rId18"/>
    <p:sldId id="304" r:id="rId19"/>
    <p:sldId id="303" r:id="rId20"/>
    <p:sldId id="307" r:id="rId21"/>
    <p:sldId id="306" r:id="rId22"/>
    <p:sldId id="293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>
      <p:cViewPr>
        <p:scale>
          <a:sx n="90" d="100"/>
          <a:sy n="90" d="100"/>
        </p:scale>
        <p:origin x="-2178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2\&#1090;&#1072;&#1073;&#1083;&#1080;&#1094;&#1099;%20&#1076;&#1083;&#1103;%20&#1087;&#1088;&#1077;&#1079;&#1077;&#1085;&#1090;&#1072;&#1094;&#1080;&#1080;%20&#1076;&#1080;&#1072;&#1075;&#1088;&#1072;&#1084;&#1084;&#1072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2022\&#1090;&#1072;&#1073;&#1083;&#1080;&#1094;&#1099;%20&#1076;&#1083;&#1103;%20&#1087;&#1088;&#1077;&#1079;&#1077;&#1085;&#1090;&#1072;&#1094;&#1080;&#1080;%20&#1076;&#1080;&#1072;&#1075;&#1088;&#1072;&#1084;&#1084;&#1072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cat>
            <c:strRef>
              <c:f>'структурак налог.и ненал. 2022'!$A$1:$A$9</c:f>
              <c:strCache>
                <c:ptCount val="9"/>
                <c:pt idx="0">
                  <c:v>Налог на доходы физических лиц - 1 108,6 т.р.</c:v>
                </c:pt>
                <c:pt idx="1">
                  <c:v>Акцизы по подакцизным товарам (продукции), производимым на территории Российской Федерации  - 690,7 т.р.
</c:v>
                </c:pt>
                <c:pt idx="2">
                  <c:v>Налог на совокупный доход - 161,3 т.р.</c:v>
                </c:pt>
                <c:pt idx="3">
                  <c:v>Налог на имущество физических лиц  - 56,2 т.р.</c:v>
                </c:pt>
                <c:pt idx="4">
                  <c:v>Земельный налог - 142,9 т.р.</c:v>
                </c:pt>
                <c:pt idx="5">
                  <c:v>Госпошлина - 8,2 т.р.</c:v>
                </c:pt>
                <c:pt idx="6">
                  <c:v>Доходы от использования имущества, находящегося в государственной и муниципальной собственности - 1 376,8 т.р.</c:v>
                </c:pt>
                <c:pt idx="7">
                  <c:v>Прочие доходы - 397,7 т.р.</c:v>
                </c:pt>
                <c:pt idx="8">
                  <c:v>Безвозмездные поступления - 44237,6 т.р.</c:v>
                </c:pt>
              </c:strCache>
            </c:strRef>
          </c:cat>
          <c:val>
            <c:numRef>
              <c:f>'структурак налог.и ненал. 2022'!$B$1:$B$9</c:f>
              <c:numCache>
                <c:formatCode>General</c:formatCode>
                <c:ptCount val="9"/>
                <c:pt idx="0">
                  <c:v>1108.5999999999999</c:v>
                </c:pt>
                <c:pt idx="1">
                  <c:v>690.7</c:v>
                </c:pt>
                <c:pt idx="2">
                  <c:v>161.30000000000001</c:v>
                </c:pt>
                <c:pt idx="3">
                  <c:v>56.2</c:v>
                </c:pt>
                <c:pt idx="4" formatCode="0.0">
                  <c:v>142.9</c:v>
                </c:pt>
                <c:pt idx="5">
                  <c:v>8.2000000000000011</c:v>
                </c:pt>
                <c:pt idx="6" formatCode="0.0">
                  <c:v>1376.8</c:v>
                </c:pt>
                <c:pt idx="7" formatCode="0.0">
                  <c:v>397.7</c:v>
                </c:pt>
                <c:pt idx="8" formatCode="0.0">
                  <c:v>44237.599999999999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678127734033365"/>
          <c:y val="0"/>
          <c:w val="0.33488538932633488"/>
          <c:h val="0.96873564076352103"/>
        </c:manualLayout>
      </c:layout>
    </c:legend>
    <c:plotVisOnly val="1"/>
    <c:dispBlanksAs val="zero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showLeaderLines val="1"/>
          </c:dLbls>
          <c:cat>
            <c:strRef>
              <c:f>'структура расходов 2022'!$A$1:$A$9</c:f>
              <c:strCache>
                <c:ptCount val="9"/>
                <c:pt idx="0">
                  <c:v>Общегосударственные вопросы -   19 445,4 тыс.рублей</c:v>
                </c:pt>
                <c:pt idx="1">
                  <c:v>Национальная оборона -                 206,1  тыс.рублей</c:v>
                </c:pt>
                <c:pt idx="2">
                  <c:v>Национальная безопасность и правоохранительная деятельность -                                1 034,0  тыс.рублей</c:v>
                </c:pt>
                <c:pt idx="3">
                  <c:v>Национальная экономика-                             12 290,6 тыс. руб.</c:v>
                </c:pt>
                <c:pt idx="4">
                  <c:v>Жилищно - коммунальное хозяйство - 10 504,2тыс.рублей</c:v>
                </c:pt>
                <c:pt idx="5">
                  <c:v>Образование - 92,7 тыс.рублей</c:v>
                </c:pt>
                <c:pt idx="6">
                  <c:v>Культура - 425,1 тыс. руб.</c:v>
                </c:pt>
                <c:pt idx="7">
                  <c:v>Социальная политика -4149,0  тыс.рублей</c:v>
                </c:pt>
                <c:pt idx="8">
                  <c:v>Физическая культура и спорт - 32,9 тыс. руб.</c:v>
                </c:pt>
              </c:strCache>
            </c:strRef>
          </c:cat>
          <c:val>
            <c:numRef>
              <c:f>'структура расходов 2022'!$B$1:$B$9</c:f>
              <c:numCache>
                <c:formatCode>0.0</c:formatCode>
                <c:ptCount val="9"/>
                <c:pt idx="0">
                  <c:v>19445.400000000001</c:v>
                </c:pt>
                <c:pt idx="1">
                  <c:v>206.1</c:v>
                </c:pt>
                <c:pt idx="2" formatCode="0.00">
                  <c:v>1034</c:v>
                </c:pt>
                <c:pt idx="3">
                  <c:v>12290.6</c:v>
                </c:pt>
                <c:pt idx="4">
                  <c:v>10504</c:v>
                </c:pt>
                <c:pt idx="5">
                  <c:v>92.7</c:v>
                </c:pt>
                <c:pt idx="6">
                  <c:v>425.1</c:v>
                </c:pt>
                <c:pt idx="7">
                  <c:v>4149</c:v>
                </c:pt>
                <c:pt idx="8">
                  <c:v>32.9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6808059930008756"/>
          <c:y val="1.3047948073394223E-2"/>
          <c:w val="0.33053051181102394"/>
          <c:h val="0.98695205192660496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440115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РЕШЕНИЯ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26 декабря 2022 №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ТЕЛЬВИСОЧНЫЙ СЕЛЬСОВЕТ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ЗАПОЛЯРНОГО РАЙОНА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НЕНЕЦКОГО АВТОНОМНОГО ОКРУГА                                               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  МЕСТНОМ БЮДЖЕТЕ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2023 ГОД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3861048"/>
            <a:ext cx="770485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Сельское поселение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«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ДОХОДЫ МЕСТНОГО БЮДЖЕТА (тыс.руб.)</a:t>
            </a:r>
            <a:endParaRPr lang="ru-RU" sz="2000" dirty="0"/>
          </a:p>
        </p:txBody>
      </p:sp>
      <p:graphicFrame>
        <p:nvGraphicFramePr>
          <p:cNvPr id="6" name="Group 3474"/>
          <p:cNvGraphicFramePr>
            <a:graphicFrameLocks/>
          </p:cNvGraphicFramePr>
          <p:nvPr/>
        </p:nvGraphicFramePr>
        <p:xfrm>
          <a:off x="-1" y="1412790"/>
          <a:ext cx="9144001" cy="651772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826561"/>
                <a:gridCol w="1532266"/>
                <a:gridCol w="1392587"/>
                <a:gridCol w="1392587"/>
              </a:tblGrid>
              <a:tr h="66495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2023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605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4 165,9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3 956,6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3 942,4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1 079,5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1 108,6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015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3028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земельных участков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715,8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 сдачи в аренду имущества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7100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 в т.ч. коммерческий и социальный наем жилья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557,3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947,9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605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74 378,2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108 426,9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44 237,6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13 014,0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5 466,9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5 376,1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7 084,9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14 276,6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60,286,6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424,8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39 986,7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50 701,7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38 436,7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70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60 461,2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СТРУКТУРА  ДОХОДОВ  МЕСТНОГО БЮДЖЕТА НА 2023 ГОД  </a:t>
            </a:r>
            <a:br>
              <a:rPr lang="ru-RU" sz="2000" dirty="0" smtClean="0"/>
            </a:b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0" y="1340768"/>
          <a:ext cx="9144000" cy="541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80728"/>
            <a:ext cx="8305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ДИНАМИКА СТРУКТУРЫ РАСХОДОВ МЕСТНОГО БЮДЖЕТА </a:t>
            </a:r>
            <a:br>
              <a:rPr lang="ru-RU" sz="2000" dirty="0" smtClean="0"/>
            </a:br>
            <a:r>
              <a:rPr lang="ru-RU" sz="2000" dirty="0" smtClean="0"/>
              <a:t>по подразделам 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397000"/>
          <a:ext cx="9144000" cy="5718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7946"/>
                <a:gridCol w="1584175"/>
                <a:gridCol w="1584175"/>
                <a:gridCol w="1907704"/>
              </a:tblGrid>
              <a:tr h="12252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раздела, подраздела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17 192,1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20 260,8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19 445,4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206,1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1 034,0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3 399,9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12 536,7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12 290,6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52 500,1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72 870,0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10 504,2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4 075,7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96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297345"/>
            <a:ext cx="770485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764704"/>
            <a:ext cx="8305800" cy="576064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b="1" dirty="0" smtClean="0"/>
              <a:t>СТРУКТУРА РАСХОДОВ МЕСТНОГО БЮДЖЕТА  НА 2023 ГОД</a:t>
            </a:r>
            <a:endParaRPr lang="ru-RU" sz="2000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1" y="1412776"/>
          <a:ext cx="914400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57"/>
                <a:gridCol w="1512924"/>
                <a:gridCol w="1699016"/>
                <a:gridCol w="1898901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2982,5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3688,2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3189,6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11 362,1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12 855,9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12 601,5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2 227,7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2 873,6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2 603,6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700810"/>
          <a:ext cx="8964488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9953"/>
                <a:gridCol w="1522474"/>
                <a:gridCol w="1522474"/>
                <a:gridCol w="1479587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служащие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Специалисты, не относящиеся к муниципальной должности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Технический персонал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9,65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836712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СВЕДЕНИЯ О ЧИСЛЕННОСТИ МУНИЦИПАЛЬНЫХ  СЛУЖАЩИХ   И ДОЛЖНОСТЯХ, НЕ ОТНОСЯЩИХСЯ К МУНИЦИПАЛЬНОЙ СЛУЖБЕ </a:t>
            </a:r>
            <a:endParaRPr lang="ru-RU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3" y="1268759"/>
          <a:ext cx="8928992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0952"/>
                <a:gridCol w="1262866"/>
                <a:gridCol w="1706053"/>
                <a:gridCol w="1909121"/>
              </a:tblGrid>
              <a:tr h="13980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0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206,1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03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 (МБ)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80586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820,3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5" y="1124743"/>
          <a:ext cx="8856982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7029"/>
                <a:gridCol w="1425578"/>
                <a:gridCol w="1501902"/>
                <a:gridCol w="1882473"/>
              </a:tblGrid>
              <a:tr h="7674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436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1 341,7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269,0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991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2 040,2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12 209,9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12 021,6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7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21088"/>
            <a:ext cx="8856984" cy="26369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" y="1052735"/>
          <a:ext cx="9143998" cy="3252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5386"/>
                <a:gridCol w="1452404"/>
                <a:gridCol w="1699452"/>
                <a:gridCol w="202675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61238,7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6 674,3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7 783,4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7 383,1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8 535,8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3 533,4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2 680,3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20 189,4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314,5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342,8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-252536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Культура.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8" cy="3240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8496"/>
                <a:gridCol w="1293276"/>
                <a:gridCol w="1747135"/>
                <a:gridCol w="1955091"/>
              </a:tblGrid>
              <a:tr h="79974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92,7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425,1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19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4 075,7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4 179,3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58313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04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412776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141277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3384376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716016" y="1700808"/>
            <a:ext cx="2304256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67944" y="1988840"/>
            <a:ext cx="252028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11760" y="2636912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475656" y="4149080"/>
            <a:ext cx="2304256" cy="369332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5" idx="2"/>
          </p:cNvCxnSpPr>
          <p:nvPr/>
        </p:nvCxnSpPr>
        <p:spPr>
          <a:xfrm flipH="1">
            <a:off x="971600" y="4518412"/>
            <a:ext cx="1656184" cy="6387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 flipH="1">
            <a:off x="2411760" y="4518412"/>
            <a:ext cx="216024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2"/>
          </p:cNvCxnSpPr>
          <p:nvPr/>
        </p:nvCxnSpPr>
        <p:spPr>
          <a:xfrm>
            <a:off x="2627784" y="4518412"/>
            <a:ext cx="1296144" cy="566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5445224"/>
            <a:ext cx="1584176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123728" y="5661248"/>
            <a:ext cx="1656184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067944" y="5157192"/>
            <a:ext cx="1728192" cy="369332"/>
          </a:xfrm>
          <a:prstGeom prst="rect">
            <a:avLst/>
          </a:prstGeom>
          <a:solidFill>
            <a:srgbClr val="92D050"/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821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>
            <a:off x="3563888" y="2204864"/>
            <a:ext cx="28083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444208" y="4149080"/>
            <a:ext cx="252028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2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850 человек с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учетом временно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305800" cy="4320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Муниципальному району « «ЗАПОЛЯРНЫЙ РАЙОН»  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695088"/>
          <a:ext cx="9144000" cy="246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2773"/>
                <a:gridCol w="1432794"/>
                <a:gridCol w="1264230"/>
                <a:gridCol w="1854203"/>
              </a:tblGrid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6537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 для выполнения переданных полномочий контрольно-счетного органа поселения по осуществлению внешнего муниципального финансового контроля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412776"/>
          <a:ext cx="9143998" cy="4104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8496"/>
                <a:gridCol w="1293276"/>
                <a:gridCol w="1747135"/>
                <a:gridCol w="1955091"/>
              </a:tblGrid>
              <a:tr h="14802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14597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47826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МУНИЦИПАЛЬНЫЕ ПРОГРАММЫ </a:t>
            </a:r>
            <a:br>
              <a:rPr lang="ru-RU" sz="2000" dirty="0" smtClean="0"/>
            </a:br>
            <a:r>
              <a:rPr lang="ru-RU" sz="2000" dirty="0" smtClean="0"/>
              <a:t>Сельского поселения  «ТЕЛЬВИСОЧНЫЙ СЕЛЬСОВЕТ» ЗР НАО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3" y="1628800"/>
          <a:ext cx="8784974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7831"/>
                <a:gridCol w="1194815"/>
                <a:gridCol w="1236164"/>
                <a:gridCol w="1236164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«Молодежь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"Снос домов, признанных в установленном порядке ветхими и/или аварийными и подлежащими сносу или реконструкции, на территории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5 836,6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«Развитие и поддержка  муниципального жилищного фонда  Сельского поселения  "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годы».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43608" y="0"/>
            <a:ext cx="81003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ЗАПОЛЯРНОГО РАЙОНА НЕНЕЦКОГО АВТОНОМНОГО ОКРУГА</a:t>
            </a:r>
            <a:endParaRPr lang="ru-RU" sz="13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204864"/>
            <a:ext cx="8712968" cy="3170099"/>
          </a:xfrm>
          <a:prstGeom prst="rect">
            <a:avLst/>
          </a:prstGeom>
          <a:ln>
            <a:solidFill>
              <a:srgbClr val="7030A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Публичные слушания по обсуждению проекта местного бюджета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2023 год состоялись  29 ноября 2022 года 17:00 час  в здании Администрации Сельского поселения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 Заполярного района  Ненецкого автономного округа</a:t>
            </a:r>
          </a:p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 местном бюджете на 2023 год»  размещен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официальном сайте Администрации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- Бюджет для граждан –  Решения по бюджету – Решения  по бюджету 2023 - Проект решения «О местном бюджете на 2023 год» (презентация)</a:t>
            </a:r>
            <a:endParaRPr lang="en-US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1" y="1484784"/>
            <a:ext cx="856895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УЧАСТИЕ ГРАЖДАН В ОБСУЖДЕНИИ ПРОЕКТА МЕСТНОГО БЮДЖЕТА НА 2023 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52734"/>
          <a:ext cx="9144000" cy="581478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936104"/>
                <a:gridCol w="864096"/>
                <a:gridCol w="1008112"/>
                <a:gridCol w="1080120"/>
                <a:gridCol w="1080120"/>
                <a:gridCol w="1331640"/>
              </a:tblGrid>
              <a:tr h="85471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 оценка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  <a:p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 зарегистрированное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835/865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820/850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821/850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821/850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821/850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821/850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Инфраструктура: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815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сети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14 062,07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Электростанции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Трансформаторные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подстанции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Протяженность ВЛ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11338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Котельные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35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Теплотрассы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4390,15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146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Газораспределительная сеть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метр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1655,15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24746"/>
          <a:ext cx="9144000" cy="599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720080"/>
                <a:gridCol w="1080120"/>
                <a:gridCol w="864096"/>
                <a:gridCol w="936104"/>
                <a:gridCol w="1152128"/>
                <a:gridCol w="1152128"/>
                <a:gridCol w="1115616"/>
              </a:tblGrid>
              <a:tr h="78300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 оценка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Многоквартирные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14812,5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13395,2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12656,9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14056,9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300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жилые дома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кв.м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11904,6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13991,2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13991,2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13991,2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13991,2</a:t>
                      </a: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Пожарные водоемы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Земельные участки,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находящиеся в собственности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0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(колодцы с питьевой водой)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53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Дороги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5,11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Финансирование по благоустройству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3 818,6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8 535,8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3 970,8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2 532,0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2 566,6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2 732,1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987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Памятники культуры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(Крест обетный0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шт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7"/>
          <p:cNvSpPr txBox="1">
            <a:spLocks/>
          </p:cNvSpPr>
          <p:nvPr/>
        </p:nvSpPr>
        <p:spPr>
          <a:xfrm>
            <a:off x="457200" y="764704"/>
            <a:ext cx="8305800" cy="288032"/>
          </a:xfrm>
          <a:prstGeom prst="rect">
            <a:avLst/>
          </a:prstGeo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7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196752"/>
          <a:ext cx="9144000" cy="567671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23728"/>
                <a:gridCol w="864096"/>
                <a:gridCol w="864096"/>
                <a:gridCol w="936104"/>
                <a:gridCol w="1080120"/>
                <a:gridCol w="1008112"/>
                <a:gridCol w="1080120"/>
                <a:gridCol w="1187624"/>
              </a:tblGrid>
              <a:tr h="85881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един.</a:t>
                      </a:r>
                    </a:p>
                    <a:p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изм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2022 оценка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  <a:endParaRPr lang="ru-RU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15740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 МО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дефицит/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56464,5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69281,9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-12817,4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30 338,1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4 082,0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-970,5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748,2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748,2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395,6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395,6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Малые и средние предприятия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8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детей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дошкольных </a:t>
                      </a:r>
                      <a:r>
                        <a:rPr lang="ru-RU" sz="1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учр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обр.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среднего обр.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</a:p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16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Многодетные семьи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8605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должности (служащие)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435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 экономическое  развитие сельского поселения</a:t>
            </a:r>
            <a:endParaRPr lang="ru-RU" sz="28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2023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576" y="2571222"/>
            <a:ext cx="7272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недоимки, (изменение к уровню предшествующего года)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исполнение бюджетных назначений по налоговым и неналоговым доходам на соответствующий финансовый год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отсутствие неэффективных налоговых льгот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-увеличение налоговой базы по земельному налогу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увеличение налоговой базы по местным налогам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Необходимо продолжить работу по выявлению обособленных организаций, осуществляющих деятельность на территории Сельского поселения и зарегистрированных за его пределами и принятию мер по постановке их на  налоговый учет.</a:t>
            </a:r>
          </a:p>
          <a:p>
            <a:endParaRPr lang="ru-RU" sz="16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6480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2023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52836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и осуществление бюджетных расходов с учетом возможностей доходной базы местного бюджета без привлечения заемных средств;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-планирование бюджетных ассигнований исходя из необходимости безусловного исполнения действующих расходных обязательств и сокращения неэффективных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-привлечение средств вышестоящих бюджетов на решение вопросов местного значения в целях сокращения нагрузки на местный бюджет;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-сравнительной оценки эффективности реализации муниципальных программ;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-финансирование приоритетных направлений бюджетных расходов;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-недопущение кредиторской задолженности по заработной плате, социальным выплатам в рамках исполнения публичных обязательств;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 должно осуществляться путем: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структуры штатной численности;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эффективности использования имущества, находящегося в оперативном управлении муниципальных предприятий;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-оптимизация муниципальных закупок;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-повышения прозрачности бюджета и бюджетного процесса. Необходимо систематическое размещение на официальном сайте Администрации Сельского поселения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сельсовет» ЗР НАО открытых данных, включая «Бюджет для граждан». Это даст возможность в открытой форме информировать население о направлениях расходования бюджетных средств, об эффективности расходов и целевом использовании.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планирование бюджетных ассигнований исходя из необходимости безусловного исполнения действующих расходных обязательств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сравнительная оценка эффективности новых расходных обязательств с учетом сроков и механизмов их реализации;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повышение прозрачности бюджета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формирование программ исходя из четко определенных долгосрочных целей социально – экономического развития муниципального образования;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определение объема принимаемых обязательств по программам с учетом финансовых возможностей местного бюджета;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результативности и эффективности использования бюджетных средств, при осуществлении бюджетных расходов в рамках программ;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повышения эффективности использования имущества;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размещение на официальном сайте открытых данных, включая «Бюджет для граждан».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ОСНОВНЫЕ ХАРАКТЕРИСТИКИ МЕСТНОГО БЮДЖЕТА</a:t>
            </a:r>
            <a:endParaRPr lang="ru-RU" sz="2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504" y="1412779"/>
          <a:ext cx="9036496" cy="5445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4310"/>
                <a:gridCol w="1707874"/>
                <a:gridCol w="1779035"/>
                <a:gridCol w="1885277"/>
              </a:tblGrid>
              <a:tr h="1573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8921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78 544,1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112 383,5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4 165,9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3 956,6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74 378,2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108 426,9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44 237,6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77 666,3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113 110,5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48 180,0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327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/ Дефицит (+,-)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877,8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-727,0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8327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560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432048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Сведения об объемах муниципального долга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-1" y="1484783"/>
          <a:ext cx="9144002" cy="3953370"/>
        </p:xfrm>
        <a:graphic>
          <a:graphicData uri="http://schemas.openxmlformats.org/drawingml/2006/table">
            <a:tbl>
              <a:tblPr/>
              <a:tblGrid>
                <a:gridCol w="2055028"/>
                <a:gridCol w="885244"/>
                <a:gridCol w="1039810"/>
                <a:gridCol w="1039810"/>
                <a:gridCol w="1152222"/>
                <a:gridCol w="969552"/>
                <a:gridCol w="959014"/>
                <a:gridCol w="1043322"/>
              </a:tblGrid>
              <a:tr h="86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Долговые обязательства</a:t>
                      </a: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привлечению за  2023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Планируется к погашению  за  2023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обслуживание долга  в 2023 году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Долг на 01.01.2026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4" marR="7034" marT="70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Кредиты коммерческих банков и иных кредитных организаций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Бюджетные кредиты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51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ценные бумаги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5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Муниципальные гарантии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940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-     </a:t>
                      </a:r>
                    </a:p>
                  </a:txBody>
                  <a:tcPr marL="7034" marR="7034" marT="70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3310</TotalTime>
  <Words>1945</Words>
  <Application>Microsoft Office PowerPoint</Application>
  <PresentationFormat>Экран (4:3)</PresentationFormat>
  <Paragraphs>772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Слайд 1</vt:lpstr>
      <vt:lpstr>Слайд 2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Социально экономическое  развитие сельского поселения</vt:lpstr>
      <vt:lpstr>Основные направления налоговой политики  на 2023 год</vt:lpstr>
      <vt:lpstr>Основные направления бюджетной политики  на 2023 год</vt:lpstr>
      <vt:lpstr>ОСНОВНЫЕ ХАРАКТЕРИСТИКИ МЕСТНОГО БЮДЖЕТА</vt:lpstr>
      <vt:lpstr>Сведения об объемах муниципального долга</vt:lpstr>
      <vt:lpstr>ДОХОДЫ МЕСТНОГО БЮДЖЕТА (тыс.руб.)</vt:lpstr>
      <vt:lpstr>СТРУКТУРА  ДОХОДОВ  МЕСТНОГО БЮДЖЕТА НА 2023 ГОД   </vt:lpstr>
      <vt:lpstr>ДИНАМИКА СТРУКТУРЫ РАСХОДОВ МЕСТНОГО БЮДЖЕТА  по подразделам </vt:lpstr>
      <vt:lpstr> СТРУКТУРА РАСХОДОВ МЕСТНОГО БЮДЖЕТА  НА 2023 ГОД</vt:lpstr>
      <vt:lpstr>Слайд 14</vt:lpstr>
      <vt:lpstr>Слайд 15</vt:lpstr>
      <vt:lpstr>Слайд 16</vt:lpstr>
      <vt:lpstr>Слайд 17</vt:lpstr>
      <vt:lpstr>Слайд 18</vt:lpstr>
      <vt:lpstr>Слайд 19</vt:lpstr>
      <vt:lpstr>МЕЖБЮДЖЕТНЫЕ ТРАНСФЕРТЫ   Муниципальному району « «ЗАПОЛЯРНЫЙ РАЙОН»  тыс.руб.</vt:lpstr>
      <vt:lpstr>Слайд 21</vt:lpstr>
      <vt:lpstr>МУНИЦИПАЛЬНЫЕ ПРОГРАММЫ  Сельского поселения  «ТЕЛЬВИСОЧНЫЙ СЕЛЬСОВЕТ» ЗР НАО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533</cp:revision>
  <dcterms:created xsi:type="dcterms:W3CDTF">2016-06-20T09:05:39Z</dcterms:created>
  <dcterms:modified xsi:type="dcterms:W3CDTF">2022-12-29T10:27:28Z</dcterms:modified>
</cp:coreProperties>
</file>