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82" r:id="rId3"/>
    <p:sldId id="286" r:id="rId4"/>
    <p:sldId id="309" r:id="rId5"/>
    <p:sldId id="311" r:id="rId6"/>
    <p:sldId id="310" r:id="rId7"/>
    <p:sldId id="287" r:id="rId8"/>
    <p:sldId id="283" r:id="rId9"/>
    <p:sldId id="297" r:id="rId10"/>
    <p:sldId id="275" r:id="rId11"/>
    <p:sldId id="312" r:id="rId12"/>
    <p:sldId id="276" r:id="rId13"/>
    <p:sldId id="313" r:id="rId14"/>
    <p:sldId id="298" r:id="rId15"/>
    <p:sldId id="299" r:id="rId16"/>
    <p:sldId id="308" r:id="rId17"/>
    <p:sldId id="305" r:id="rId18"/>
    <p:sldId id="304" r:id="rId19"/>
    <p:sldId id="303" r:id="rId20"/>
    <p:sldId id="307" r:id="rId21"/>
    <p:sldId id="306" r:id="rId22"/>
    <p:sldId id="29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>
      <p:cViewPr>
        <p:scale>
          <a:sx n="90" d="100"/>
          <a:sy n="90" d="100"/>
        </p:scale>
        <p:origin x="-217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85;&#1072;%20&#1089;&#1072;&#1081;&#1090;\2022\&#1090;&#1072;&#1073;&#1083;&#1080;&#1094;&#1099;%20&#1076;&#1083;&#1103;%20&#1087;&#1088;&#1077;&#1079;&#1077;&#1085;&#1090;&#1072;&#1094;&#1080;&#1080;%20&#1076;&#1080;&#1072;&#1075;&#1088;&#1072;&#1084;&#1084;&#1072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pie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1.9764111764510449E-2"/>
                  <c:y val="-6.7641281152368019E-2"/>
                </c:manualLayout>
              </c:layout>
              <c:showVal val="1"/>
            </c:dLbl>
            <c:dLbl>
              <c:idx val="1"/>
              <c:layout>
                <c:manualLayout>
                  <c:x val="-5.7649755805840724E-3"/>
                  <c:y val="7.2682043373129626E-2"/>
                </c:manualLayout>
              </c:layout>
              <c:showVal val="1"/>
            </c:dLbl>
            <c:dLbl>
              <c:idx val="2"/>
              <c:layout>
                <c:manualLayout>
                  <c:x val="6.2248911923984185E-2"/>
                  <c:y val="-1.5399610721807403E-2"/>
                </c:manualLayout>
              </c:layout>
              <c:showVal val="1"/>
            </c:dLbl>
            <c:dLbl>
              <c:idx val="3"/>
              <c:layout>
                <c:manualLayout>
                  <c:x val="4.7762993233440756E-2"/>
                  <c:y val="1.6703033801563508E-3"/>
                </c:manualLayout>
              </c:layout>
              <c:showVal val="1"/>
            </c:dLbl>
            <c:dLbl>
              <c:idx val="4"/>
              <c:layout>
                <c:manualLayout>
                  <c:x val="6.3648293963254592E-3"/>
                  <c:y val="3.3796794239855633E-2"/>
                </c:manualLayout>
              </c:layout>
              <c:showVal val="1"/>
            </c:dLbl>
            <c:dLbl>
              <c:idx val="5"/>
              <c:layout>
                <c:manualLayout>
                  <c:x val="-2.7868035482906409E-2"/>
                  <c:y val="-7.9750980658501568E-3"/>
                </c:manualLayout>
              </c:layout>
              <c:showVal val="1"/>
            </c:dLbl>
            <c:dLbl>
              <c:idx val="6"/>
              <c:layout>
                <c:manualLayout>
                  <c:x val="3.8150492264416316E-2"/>
                  <c:y val="0.15897716527825054"/>
                </c:manualLayout>
              </c:layout>
              <c:showVal val="1"/>
            </c:dLbl>
            <c:dLbl>
              <c:idx val="7"/>
              <c:layout>
                <c:manualLayout>
                  <c:x val="3.2858677475442154E-2"/>
                  <c:y val="-1.28507023275967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'структурак налог.и ненал. 2022'!$A$1:$A$8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(продукции), производимым на территории Российской Федерации 
</c:v>
                </c:pt>
                <c:pt idx="2">
                  <c:v>Налог на совокупный доход </c:v>
                </c:pt>
                <c:pt idx="3">
                  <c:v>Налог на имущество физических лиц </c:v>
                </c:pt>
                <c:pt idx="4">
                  <c:v>Земельный налог </c:v>
                </c:pt>
                <c:pt idx="5">
                  <c:v>Госпошлина </c:v>
                </c:pt>
                <c:pt idx="6">
                  <c:v>Доходы от использования имущества, находящегося в государственной и муниципальной собственности - 720,0 тыс.рублей</c:v>
                </c:pt>
                <c:pt idx="7">
                  <c:v>Прочие доходы</c:v>
                </c:pt>
              </c:strCache>
            </c:strRef>
          </c:cat>
          <c:val>
            <c:numRef>
              <c:f>'структурак налог.и ненал. 2022'!$B$1:$B$8</c:f>
              <c:numCache>
                <c:formatCode>General</c:formatCode>
                <c:ptCount val="8"/>
                <c:pt idx="0">
                  <c:v>940.8</c:v>
                </c:pt>
                <c:pt idx="1">
                  <c:v>598.70000000000005</c:v>
                </c:pt>
                <c:pt idx="2">
                  <c:v>263.10000000000002</c:v>
                </c:pt>
                <c:pt idx="3">
                  <c:v>56.7</c:v>
                </c:pt>
                <c:pt idx="4" formatCode="0.0">
                  <c:v>142</c:v>
                </c:pt>
                <c:pt idx="5">
                  <c:v>10.9</c:v>
                </c:pt>
                <c:pt idx="6" formatCode="0.0">
                  <c:v>1336.3</c:v>
                </c:pt>
                <c:pt idx="7" formatCode="0.0">
                  <c:v>379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05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otX val="30"/>
      <c:perspective val="30"/>
    </c:view3D>
    <c:plotArea>
      <c:layout/>
      <c:pie3DChart>
        <c:varyColors val="1"/>
        <c:ser>
          <c:idx val="0"/>
          <c:order val="0"/>
          <c:explosion val="12"/>
          <c:dLbls>
            <c:dLbl>
              <c:idx val="0"/>
              <c:layout>
                <c:manualLayout>
                  <c:x val="-6.2557749623550915E-2"/>
                  <c:y val="-5.6157020776443349E-2"/>
                </c:manualLayout>
              </c:layout>
              <c:showVal val="1"/>
            </c:dLbl>
            <c:dLbl>
              <c:idx val="1"/>
              <c:layout>
                <c:manualLayout>
                  <c:x val="1.2924432734518015E-2"/>
                  <c:y val="-3.5243599600554981E-2"/>
                </c:manualLayout>
              </c:layout>
              <c:showVal val="1"/>
            </c:dLbl>
            <c:dLbl>
              <c:idx val="2"/>
              <c:layout>
                <c:manualLayout>
                  <c:x val="-1.619324324073089E-2"/>
                  <c:y val="5.4149544438258347E-2"/>
                </c:manualLayout>
              </c:layout>
              <c:showVal val="1"/>
            </c:dLbl>
            <c:dLbl>
              <c:idx val="3"/>
              <c:layout>
                <c:manualLayout>
                  <c:x val="-3.9085634195716777E-2"/>
                  <c:y val="4.2074639659941494E-2"/>
                </c:manualLayout>
              </c:layout>
              <c:showVal val="1"/>
            </c:dLbl>
            <c:dLbl>
              <c:idx val="4"/>
              <c:layout>
                <c:manualLayout>
                  <c:x val="2.01388910913048E-2"/>
                  <c:y val="-9.84520621790963E-2"/>
                </c:manualLayout>
              </c:layout>
              <c:showVal val="1"/>
            </c:dLbl>
            <c:dLbl>
              <c:idx val="5"/>
              <c:layout>
                <c:manualLayout>
                  <c:x val="-5.1059716870047777E-3"/>
                  <c:y val="-4.0792527196726672E-2"/>
                </c:manualLayout>
              </c:layout>
              <c:showVal val="1"/>
            </c:dLbl>
            <c:dLbl>
              <c:idx val="6"/>
              <c:layout>
                <c:manualLayout>
                  <c:x val="3.6918529846733363E-2"/>
                  <c:y val="-5.5212138886679571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'структура расходов 2022'!$A$1:$A$7</c:f>
              <c:strCache>
                <c:ptCount val="7"/>
                <c:pt idx="0">
                  <c:v>Общегосударственные вопросы -   18 775,4тыс.рублей</c:v>
                </c:pt>
                <c:pt idx="1">
                  <c:v>Национальная оборона -                 175,5  тыс.рублей</c:v>
                </c:pt>
                <c:pt idx="2">
                  <c:v>Национальная безопасность и правоохранительная деятельность -                                2530,8  тыс.рублей</c:v>
                </c:pt>
                <c:pt idx="3">
                  <c:v>Национальная экономика-                             12476,7 тыс. руб.</c:v>
                </c:pt>
                <c:pt idx="4">
                  <c:v>Жилищно - коммунальное хозяйство - 20345,3 тыс.рублей</c:v>
                </c:pt>
                <c:pt idx="5">
                  <c:v>Образование - 51,1 тыс.рублей</c:v>
                </c:pt>
                <c:pt idx="6">
                  <c:v>Социальная политика -4179,3  тыс.рублей</c:v>
                </c:pt>
              </c:strCache>
            </c:strRef>
          </c:cat>
          <c:val>
            <c:numRef>
              <c:f>'структура расходов 2022'!$B$1:$B$7</c:f>
              <c:numCache>
                <c:formatCode>0.0</c:formatCode>
                <c:ptCount val="7"/>
                <c:pt idx="0">
                  <c:v>18775.400000000001</c:v>
                </c:pt>
                <c:pt idx="1">
                  <c:v>175.5</c:v>
                </c:pt>
                <c:pt idx="2" formatCode="0.00">
                  <c:v>2530.8000000000002</c:v>
                </c:pt>
                <c:pt idx="3">
                  <c:v>12476.7</c:v>
                </c:pt>
                <c:pt idx="4">
                  <c:v>20345.3</c:v>
                </c:pt>
                <c:pt idx="5">
                  <c:v>51.1</c:v>
                </c:pt>
                <c:pt idx="6">
                  <c:v>4179.3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440115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ГРАЖДАН</a:t>
            </a: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РЕШЕНИЯ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lang="ru-RU" sz="2000" b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июня 2022 года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СОВЕТА ДЕПУТАТОВ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СЕЛЬСКОГО ПОСЕЛЕНИЯ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ТЕЛЬВИСОЧНЫЙ СЕЛЬСОВЕТ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ЗАПОЛЯРНОГО РАЙОНА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НЕНЕЦКОГО АВТОНОМНОГО ОКРУГА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  МЕСТНОМ БЮДЖЕТЕ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2022 ГОД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3861048"/>
            <a:ext cx="770485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Сельское поселение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Контактная информация: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Администрация Сельского поселения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сельсовет» ЗР НАО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166710, НАО, с.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Тельвиска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 ул. Центральная, д. 19</a:t>
            </a:r>
          </a:p>
          <a:p>
            <a:pPr algn="r">
              <a:lnSpc>
                <a:spcPct val="90000"/>
              </a:lnSpc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Тел. 8-818-53-39-202, 227, 140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</a:p>
          <a:p>
            <a:pPr algn="r">
              <a:lnSpc>
                <a:spcPct val="90000"/>
              </a:lnSpc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telviskab@yandex.ru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ДОХОДЫ МЕСТНОГО БЮДЖЕТА (тыс.руб.)</a:t>
            </a:r>
            <a:endParaRPr lang="ru-RU" sz="2000" dirty="0"/>
          </a:p>
        </p:txBody>
      </p:sp>
      <p:graphicFrame>
        <p:nvGraphicFramePr>
          <p:cNvPr id="6" name="Group 3474"/>
          <p:cNvGraphicFramePr>
            <a:graphicFrameLocks/>
          </p:cNvGraphicFramePr>
          <p:nvPr/>
        </p:nvGraphicFramePr>
        <p:xfrm>
          <a:off x="-1" y="1412790"/>
          <a:ext cx="9144001" cy="7615004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3336511"/>
                <a:gridCol w="1059227"/>
                <a:gridCol w="962669"/>
                <a:gridCol w="962669"/>
                <a:gridCol w="834313"/>
                <a:gridCol w="994306"/>
                <a:gridCol w="994306"/>
              </a:tblGrid>
              <a:tr h="66495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на 10.06.2022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10.06.2022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6051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3 190,8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3 559,3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3 482,7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3 482,7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200,0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3 727,5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НДФЛ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874,6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852,7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896,0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0151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598,7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33028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263,1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56,7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сдачи в аренду земельных участков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715,6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 сдачи в аренду имущества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241,8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110,8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710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доходы от использования имущества в т.ч. коммерческий и социальный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найм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жилья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509,9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6057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53 273,7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76 598,3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53 185,7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12 511,0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13 014,0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5 466,9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19 254,0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7 591,7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180,8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14 558,5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21 327,0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41 418,1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48 597,5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48 488,3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48 488,3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доходов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56 464,5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80 157,6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57 905,9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58 105,9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СТРУКТУРА  ДОХОДОВ  МЕСТНОГО БЮДЖЕТА НА 2022 </a:t>
            </a:r>
            <a:r>
              <a:rPr lang="ru-RU" sz="2000" dirty="0" smtClean="0"/>
              <a:t>ГОД (тыс. руб.) 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/>
        </p:nvGraphicFramePr>
        <p:xfrm>
          <a:off x="57150" y="836712"/>
          <a:ext cx="9029700" cy="602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80728"/>
            <a:ext cx="8305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ДИНАМИКА СТРУКТУРЫ РАСХОДОВ МЕСТНОГО БЮДЖЕТА </a:t>
            </a:r>
            <a:br>
              <a:rPr lang="ru-RU" sz="2000" dirty="0" smtClean="0"/>
            </a:br>
            <a:r>
              <a:rPr lang="ru-RU" sz="2000" dirty="0" smtClean="0"/>
              <a:t>по подразделам </a:t>
            </a:r>
            <a:endParaRPr lang="ru-RU" sz="20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397000"/>
          <a:ext cx="9143999" cy="5837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1986"/>
                <a:gridCol w="974345"/>
                <a:gridCol w="974345"/>
                <a:gridCol w="1173331"/>
                <a:gridCol w="1115460"/>
                <a:gridCol w="1231201"/>
                <a:gridCol w="1173331"/>
              </a:tblGrid>
              <a:tr h="122521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раздела, подраздела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исполнение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 (решение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от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28.03.2022 № 1)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 на 10.06.2022 </a:t>
                      </a:r>
                    </a:p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 Проект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10.06.2022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18 405,2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18 085,3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18 775,4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2 530,8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3 314,9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960,6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12 008,3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12 466,7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42 182,3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717,1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264,5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20 155,3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345,3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3 980,6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4 179,3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96892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297345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936104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/>
              <a:t>СТРУКТУРА РАСХОДОВ МЕСТНОГО БЮДЖЕТА  НА 2022 </a:t>
            </a:r>
            <a:r>
              <a:rPr lang="ru-RU" sz="2000" b="1" dirty="0" smtClean="0"/>
              <a:t>ГОД (тыс. руб.)</a:t>
            </a:r>
            <a:endParaRPr lang="ru-RU" sz="2000" b="1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/>
        </p:nvGraphicFramePr>
        <p:xfrm>
          <a:off x="0" y="1340768"/>
          <a:ext cx="9143999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75656" y="332656"/>
            <a:ext cx="129614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476672"/>
            <a:ext cx="61926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124743"/>
          <a:ext cx="9143998" cy="5263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3158"/>
                <a:gridCol w="1512924"/>
                <a:gridCol w="1699016"/>
                <a:gridCol w="1898900"/>
              </a:tblGrid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3 666,6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2 982,6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3 161,8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представительных органов  муниципальных образований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136,4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 исполнительных органов  власти  местных администраций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10 530,5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12 654,5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807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деятельности  органов финансово-бюджетного контроля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7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Резервные фонды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5865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3 640,7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2 596,2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2 296,9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700810"/>
          <a:ext cx="8964488" cy="432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9953"/>
                <a:gridCol w="1522474"/>
                <a:gridCol w="1522474"/>
                <a:gridCol w="1479587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служащие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Специалисты, не относящиеся к муниципальной должности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Технический персонал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9,65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836712"/>
            <a:ext cx="9144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СВЕДЕНИЯ О ЧИСЛЕННОСТИ МУНИЦИПАЛЬНЫХ  СЛУЖАЩИХ   И ДОЛЖНОСТЯХ, НЕ ОТНОСЯЩИХСЯ К МУНИЦИПАЛЬНОЙ СЛУЖБЕ </a:t>
            </a:r>
            <a:endParaRPr lang="ru-RU" dirty="0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оборона.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323528" y="1124743"/>
          <a:ext cx="8568951" cy="5389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7607"/>
                <a:gridCol w="1211944"/>
                <a:gridCol w="1637260"/>
                <a:gridCol w="1832140"/>
              </a:tblGrid>
              <a:tr h="11466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Мобилизационная и вневойсковая подготовка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3748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чрезвычайных ситуаций природного и техногенного характера, пожарная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безопасность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157,5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213,1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122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Обеспечение пожарной безопасности (МБ)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167,0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231,0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8109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национальной безопасности и правоохранительной деятельности.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2 317,7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260648"/>
            <a:ext cx="730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Национальная экономика.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07505" y="1124743"/>
          <a:ext cx="9145014" cy="32187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1649"/>
                <a:gridCol w="785122"/>
                <a:gridCol w="1060651"/>
                <a:gridCol w="1186898"/>
                <a:gridCol w="1186898"/>
                <a:gridCol w="1186898"/>
                <a:gridCol w="1186898"/>
              </a:tblGrid>
              <a:tr h="660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на 10.06.2022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10.06.2022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(содержание мест причаливания)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893,3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1454,3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246,8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527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2 351,6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2 488,3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smtClean="0">
                          <a:latin typeface="Times New Roman" pitchFamily="18" charset="0"/>
                          <a:cs typeface="Times New Roman" pitchFamily="18" charset="0"/>
                        </a:rPr>
                        <a:t>11 751,5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12 209,9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676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6" name="Содержимое 15" descr="гнаг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93096"/>
            <a:ext cx="9252520" cy="256490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936104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7744" y="26064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коммунальное хозяйство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-1" y="1052735"/>
          <a:ext cx="9144003" cy="3958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691"/>
                <a:gridCol w="1038181"/>
                <a:gridCol w="1080121"/>
                <a:gridCol w="992077"/>
                <a:gridCol w="1217311"/>
                <a:gridCol w="1217311"/>
                <a:gridCol w="1217311"/>
              </a:tblGrid>
              <a:tr h="7480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изменения на 10.06.2022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 на 10.06.2022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17 100,6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10 226,7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198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Коммунальное хозяйство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25 734,9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6 675,1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206,3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7 097,1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44341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3 801,1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9 166,7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2 273,7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2 463,7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0858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Другие вопросы в области жилищно-коммунального хозяйства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13 646,3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20 774,7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2" descr="C:\Users\Виктория\Desktop\b2cc9a7e258cd1a9692567453cbb74a1.jpg"/>
          <p:cNvPicPr>
            <a:picLocks noChangeAspect="1" noChangeArrowheads="1"/>
          </p:cNvPicPr>
          <p:nvPr/>
        </p:nvPicPr>
        <p:blipFill>
          <a:blip r:embed="rId3" cstate="print"/>
          <a:srcRect t="31763" b="20952"/>
          <a:stretch>
            <a:fillRect/>
          </a:stretch>
        </p:blipFill>
        <p:spPr bwMode="auto">
          <a:xfrm>
            <a:off x="-252536" y="4869160"/>
            <a:ext cx="9396536" cy="198884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Образование. Социальная политика.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2" y="1052736"/>
          <a:ext cx="9143998" cy="350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8497"/>
                <a:gridCol w="1293276"/>
                <a:gridCol w="1747134"/>
                <a:gridCol w="1955091"/>
              </a:tblGrid>
              <a:tr h="106821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Молодежная политика и оздоровление детей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82700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4 125,2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4 075,8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889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  <p:pic>
        <p:nvPicPr>
          <p:cNvPr id="8" name="Рисунок 7" descr="DSC043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4509120"/>
            <a:ext cx="4392488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age203202176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4283968" cy="2276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7048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4127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141277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96752"/>
            <a:ext cx="338437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образование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Ненецкого автономного округа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4716016" y="1700808"/>
            <a:ext cx="23042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67944" y="1988840"/>
            <a:ext cx="25202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411760" y="2636912"/>
            <a:ext cx="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75656" y="4149080"/>
            <a:ext cx="2304256" cy="369332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населенных пункта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>
            <a:stCxn id="15" idx="2"/>
          </p:cNvCxnSpPr>
          <p:nvPr/>
        </p:nvCxnSpPr>
        <p:spPr>
          <a:xfrm flipH="1">
            <a:off x="971600" y="4518412"/>
            <a:ext cx="1656184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5" idx="2"/>
          </p:cNvCxnSpPr>
          <p:nvPr/>
        </p:nvCxnSpPr>
        <p:spPr>
          <a:xfrm flipH="1">
            <a:off x="2411760" y="4518412"/>
            <a:ext cx="216024" cy="998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5" idx="2"/>
          </p:cNvCxnSpPr>
          <p:nvPr/>
        </p:nvCxnSpPr>
        <p:spPr>
          <a:xfrm>
            <a:off x="2627784" y="4518412"/>
            <a:ext cx="1296144" cy="5667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504" y="5445224"/>
            <a:ext cx="1584176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с. </a:t>
            </a:r>
            <a:r>
              <a:rPr lang="ru-RU" dirty="0" err="1" smtClean="0"/>
              <a:t>Тельвиска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123728" y="5661248"/>
            <a:ext cx="1656184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д.Макарово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5157192"/>
            <a:ext cx="1728192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2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д.Устье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7236296" y="1340768"/>
            <a:ext cx="1368152" cy="369332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257,05  га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60232" y="2348880"/>
            <a:ext cx="2304256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822 человек без учета временно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3563888" y="2204864"/>
            <a:ext cx="2808312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44208" y="4149080"/>
            <a:ext cx="2520280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851 человек с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учетом временно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зарегистрированных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305800" cy="43204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МЕЖБЮДЖЕТНЫЕ ТРАНСФЕРТЫ 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Муниципальному району « «ЗАПОЛЯРНЫЙ РАЙОН» 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95088"/>
          <a:ext cx="9144000" cy="3462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2773"/>
                <a:gridCol w="1432794"/>
                <a:gridCol w="1264230"/>
                <a:gridCol w="1854203"/>
              </a:tblGrid>
              <a:tr h="12196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</a:p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 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224249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 для выполнения переданных полномочий контрольно-счетного органа поселения по осуществлению внешнего муниципального финансового контроля</a:t>
                      </a:r>
                    </a:p>
                    <a:p>
                      <a:pPr algn="ctr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463,9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483,4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528,2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15616" y="332656"/>
            <a:ext cx="1152128" cy="46166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11760" y="260648"/>
            <a:ext cx="6732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– значимые проекты.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179512" y="1052736"/>
          <a:ext cx="8964488" cy="58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7055"/>
                <a:gridCol w="1267887"/>
                <a:gridCol w="1712836"/>
                <a:gridCol w="1916710"/>
              </a:tblGrid>
              <a:tr h="142097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факт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10010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мероприятий для детей и молодежи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09472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Изготовление, доставка и установка надгробных памятников участникам ВОВ и локальных войн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141909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Возмещение пенсионерам старше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70-ти лет капитального ремонта, находящегося в их собственности жилого помещения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204,0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7036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спортивных мероприятий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908720"/>
            <a:ext cx="8305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МУНИЦИПАЛЬНЫЕ ПРОГРАММЫ </a:t>
            </a:r>
            <a:br>
              <a:rPr lang="ru-RU" sz="2000" dirty="0" smtClean="0"/>
            </a:br>
            <a:r>
              <a:rPr lang="ru-RU" sz="2000" dirty="0" smtClean="0"/>
              <a:t>Сельского поселения  «ТЕЛЬВИСОЧНЫЙ СЕЛЬСОВЕТ» ЗР НАО</a:t>
            </a:r>
            <a:endParaRPr lang="ru-RU" sz="20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628800"/>
          <a:ext cx="9144000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26987"/>
                <a:gridCol w="1243645"/>
                <a:gridCol w="1286684"/>
                <a:gridCol w="1286684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 план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«Молодежь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"Развитие малого и среднего предпринимательства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годы"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"Снос домов, признанных в установленном порядке ветхими и/или аварийными и подлежащими сносу или реконструкции, на территории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5 837,0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 «Развитие и поддержка  муниципального жилищного фонда  Сельского поселения  "</a:t>
                      </a:r>
                      <a:r>
                        <a:rPr lang="ru-RU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Тельвисочный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сельсовет" заполярного района Ненецкого автономного округа на 2022 - 2024 годы».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154,0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43608" y="0"/>
            <a:ext cx="81003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ЗАПОЛЯРНОГО РАЙОНА НЕНЕЦКОГО АВТОНОМНОГО ОКРУГА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204864"/>
            <a:ext cx="8712968" cy="1938992"/>
          </a:xfrm>
          <a:prstGeom prst="rect">
            <a:avLst/>
          </a:prstGeom>
          <a:ln>
            <a:solidFill>
              <a:srgbClr val="7030A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 решения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внесении  изменений в решение о местном бюджете на 2022 год»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размеще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официальном сайте Администрации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telwiska@mail.ru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- Бюджет для граждан –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Презентации по бюджету   или - Решения по бюджету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1" y="1484784"/>
            <a:ext cx="8568952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УЧАСТИЕ ГРАЖДАН В ОБСУЖДЕНИИ ПРОЕКТА МЕСТНОГО БЮДЖЕТА НА 2022 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052734"/>
          <a:ext cx="9144000" cy="581478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936104"/>
                <a:gridCol w="864096"/>
                <a:gridCol w="1008112"/>
                <a:gridCol w="1080120"/>
                <a:gridCol w="1080120"/>
                <a:gridCol w="1331640"/>
              </a:tblGrid>
              <a:tr h="85471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Население зарегистрированное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858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835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821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Инфраструктура: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815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Электрические сети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14 062,07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Трансформаторные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подстанции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Протяженность ВЛ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11338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Котельные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35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Теплотрассы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4390,15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146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Газораспределительная сеть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метр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1655,15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24746"/>
          <a:ext cx="9144000" cy="59984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720080"/>
                <a:gridCol w="1080120"/>
                <a:gridCol w="864096"/>
                <a:gridCol w="936104"/>
                <a:gridCol w="1152128"/>
                <a:gridCol w="1152128"/>
                <a:gridCol w="1115616"/>
              </a:tblGrid>
              <a:tr h="7830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Многоквартирные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14765,2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14812,5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13395,2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14056,9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300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жилые дома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кв.м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10839,4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11904,6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12793,1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139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12746,7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12949,5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13149,5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 водоемы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Земельные участки,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находящиеся в собственности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0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Водоснабжение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(колодцы с питьевой водой)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553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Дороги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по благоустройству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226,6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818,6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889,7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2 463,7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2 208,1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061,5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987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Памятники культуры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(Крест обетный0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7"/>
          <p:cNvSpPr txBox="1">
            <a:spLocks/>
          </p:cNvSpPr>
          <p:nvPr/>
        </p:nvSpPr>
        <p:spPr>
          <a:xfrm>
            <a:off x="457200" y="764704"/>
            <a:ext cx="8305800" cy="288032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Заголовок 7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196752"/>
          <a:ext cx="9144000" cy="56767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3728"/>
                <a:gridCol w="864096"/>
                <a:gridCol w="864096"/>
                <a:gridCol w="936104"/>
                <a:gridCol w="1080120"/>
                <a:gridCol w="1008112"/>
                <a:gridCol w="1080120"/>
                <a:gridCol w="1187624"/>
              </a:tblGrid>
              <a:tr h="85881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един.</a:t>
                      </a:r>
                    </a:p>
                    <a:p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изм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 оценка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прогноз</a:t>
                      </a:r>
                    </a:p>
                    <a:p>
                      <a:endParaRPr lang="ru-RU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15740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Бюджет МО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62494,0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50358,2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12135,8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56464,5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69281,9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-12817,4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79236,4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79057,3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-183,4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105,9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564,3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-458,4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460,6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460,6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519,8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Малые и средние предприятия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3283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Численность детей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дошкольных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учр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начального обр.</a:t>
                      </a: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среднего обр.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16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Многодетные семьи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13/18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6051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должности (служащие)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43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Муниципальные программы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88640"/>
            <a:ext cx="8305800" cy="9361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 экономическое  развитие сельского поселения</a:t>
            </a:r>
            <a:endParaRPr lang="ru-RU" sz="2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305800" cy="7920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направления налоговой политики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2022 год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55576" y="2571222"/>
            <a:ext cx="727280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снижение недоимки, (изменение к уровню предшествующего года)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исполнение бюджетных назначений по налоговым и неналоговым доходам на соответствующий финансовый год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отсутствие неэффективных налоговых льгот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-увеличение налоговой базы по земельному налогу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 налоговой базы по местным налогам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Необходимо продолжить работу по выявлению обособленных организаций, осуществляющих деятельность на территории Сельского поселения и зарегистрированных за его пределами и принятию мер по постановке их на  налоговый учет.</a:t>
            </a:r>
          </a:p>
          <a:p>
            <a:endParaRPr lang="ru-RU" sz="16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64807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направления бюджетной политики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2022 год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452836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dirty="0" smtClean="0"/>
              <a:t>-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и осуществление бюджетных расходов с учетом возможностей доходной базы местного бюджета без привлечения заемных средств;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-планирование бюджетных ассигнований исходя из необходимости безусловного исполнения действующих расходных обязательств и сокращения неэффективных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-привлечение средств вышестоящих бюджетов на решение вопросов местного значения в целях сокращения нагрузки на местный бюджет;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-сравнительной оценки эффективности реализации муниципальных программ;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-финансирование приоритетных направлений бюджетных расходов;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-недопущение кредиторской задолженности по заработной плате, социальным выплатам в рамках исполнения публичных обязательств;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бюджетных расходов должно осуществляться путем: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структуры штатной численности;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эффективности использования имущества, находящегося в оперативном управлении муниципальных предприятий;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-оптимизация муниципальных закупок;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-повышения прозрачности бюджета и бюджетного процесса. Необходимо систематическое размещение на официальном сайте Администрации Сельского поселения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Тельвисочный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сельсовет» ЗР НАО открытых данных, включая «Бюджет для граждан». Это даст возможность в открытой форме информировать население о направлениях расходования бюджетных средств, об эффективности расходов и целевом использовании.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планирование бюджетных ассигнований исходя из необходимости безусловного исполнения действующих расходных обязательств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сравнительная оценка эффективности новых расходных обязательств с учетом сроков и механизмов их реализации;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повышение прозрачности бюджета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формирование программ исходя из четко определенных долгосрочных целей социально – экономического развития муниципального образования;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определение объема принимаемых обязательств по программам с учетом финансовых возможностей местного бюджета;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обеспечение результативности и эффективности использования бюджетных средств, при осуществлении бюджетных расходов в рамках программ;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повышения эффективности использования имущества; </a:t>
            </a:r>
          </a:p>
          <a:p>
            <a:pPr>
              <a:buFontTx/>
              <a:buChar char="-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размещение на официальном сайте открытых данных, включая «Бюджет для граждан». 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ОСНОВНЫЕ ХАРАКТЕРИСТИКИ МЕСТНОГО БЮДЖЕТА</a:t>
            </a:r>
            <a:endParaRPr lang="ru-RU" sz="2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504" y="1412779"/>
          <a:ext cx="8928995" cy="5904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18"/>
                <a:gridCol w="1037929"/>
                <a:gridCol w="1081176"/>
                <a:gridCol w="1145743"/>
                <a:gridCol w="1145743"/>
                <a:gridCol w="1145743"/>
                <a:gridCol w="1145743"/>
              </a:tblGrid>
              <a:tr h="15730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Показатель, тыс.руб.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Утвержденный (решение от 28.12.2021 № 2)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уточненный на 28.03.2022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изменения на 10.06.2022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на 10.06.2022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8921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62 494,0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82 176,5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57 905,9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58 105,9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Налоговые, неналоговые доходы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4 845,1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3 658,0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3 527,5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3 727,5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57 648,9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78 518,5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54 487,6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54 378,4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60578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50 358,2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82 359,8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58 015,1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58 364,3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200,0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58 564,3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Дефицит (+,-)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12 135,8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- 183,3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-458,4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-458,4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8327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Верхний предел муниципального долга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ерб МО ТС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64807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259632" y="405067"/>
            <a:ext cx="7560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АДМИНИСТРАЦИЯ СЕЛЬСКОГО ПОСЕЛЕНИЯ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«ТЕЛЬВИСОЧНЫЙ СЕЛЬСОВЕТ» ЗАПОЛЯРНОГО РАЙОНА НЕНЕЦКОГО АВТОНОМНОГО ОКРУГА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43204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объемах муниципального долга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-1" y="1484783"/>
          <a:ext cx="9144002" cy="3953370"/>
        </p:xfrm>
        <a:graphic>
          <a:graphicData uri="http://schemas.openxmlformats.org/drawingml/2006/table">
            <a:tbl>
              <a:tblPr/>
              <a:tblGrid>
                <a:gridCol w="2055028"/>
                <a:gridCol w="885244"/>
                <a:gridCol w="1039810"/>
                <a:gridCol w="1039810"/>
                <a:gridCol w="1152222"/>
                <a:gridCol w="969552"/>
                <a:gridCol w="959014"/>
                <a:gridCol w="1043322"/>
              </a:tblGrid>
              <a:tr h="86409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Долговые обязательства</a:t>
                      </a: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привлечению за  2022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Планируется к погашению  за  2022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обслуживание долга  в 2022 году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Долг на 01.01.2025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034" marR="7034" marT="7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61041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Кредиты коммерческих банков и иных кредитных организаций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51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ценные бумаги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2569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Муниципальные гарантии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940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                -     </a:t>
                      </a:r>
                    </a:p>
                  </a:txBody>
                  <a:tcPr marL="7034" marR="7034" marT="7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3154</TotalTime>
  <Words>2274</Words>
  <Application>Microsoft Office PowerPoint</Application>
  <PresentationFormat>Экран (4:3)</PresentationFormat>
  <Paragraphs>929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Слайд 1</vt:lpstr>
      <vt:lpstr>Слайд 2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Социально экономическое  развитие сельского поселения</vt:lpstr>
      <vt:lpstr>Основные направления налоговой политики  на 2022 год</vt:lpstr>
      <vt:lpstr>Основные направления бюджетной политики  на 2022 год</vt:lpstr>
      <vt:lpstr>ОСНОВНЫЕ ХАРАКТЕРИСТИКИ МЕСТНОГО БЮДЖЕТА</vt:lpstr>
      <vt:lpstr>Сведения об объемах муниципального долга</vt:lpstr>
      <vt:lpstr>ДОХОДЫ МЕСТНОГО БЮДЖЕТА (тыс.руб.)</vt:lpstr>
      <vt:lpstr>СТРУКТУРА  ДОХОДОВ  МЕСТНОГО БЮДЖЕТА НА 2022 ГОД (тыс. руб.)   </vt:lpstr>
      <vt:lpstr>ДИНАМИКА СТРУКТУРЫ РАСХОДОВ МЕСТНОГО БЮДЖЕТА  по подразделам </vt:lpstr>
      <vt:lpstr> СТРУКТУРА РАСХОДОВ МЕСТНОГО БЮДЖЕТА  НА 2022 ГОД (тыс. руб.)</vt:lpstr>
      <vt:lpstr>Слайд 14</vt:lpstr>
      <vt:lpstr>Слайд 15</vt:lpstr>
      <vt:lpstr>Слайд 16</vt:lpstr>
      <vt:lpstr>Слайд 17</vt:lpstr>
      <vt:lpstr>Слайд 18</vt:lpstr>
      <vt:lpstr>Слайд 19</vt:lpstr>
      <vt:lpstr>МЕЖБЮДЖЕТНЫЕ ТРАНСФЕРТЫ   Муниципальному району « «ЗАПОЛЯРНЫЙ РАЙОН»  тыс.руб.</vt:lpstr>
      <vt:lpstr>Слайд 21</vt:lpstr>
      <vt:lpstr>МУНИЦИПАЛЬНЫЕ ПРОГРАММЫ  Сельского поселения  «ТЕЛЬВИСОЧНЫЙ СЕЛЬСОВЕТ» ЗР НАО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516</cp:revision>
  <dcterms:created xsi:type="dcterms:W3CDTF">2016-06-20T09:05:39Z</dcterms:created>
  <dcterms:modified xsi:type="dcterms:W3CDTF">2022-05-19T07:48:44Z</dcterms:modified>
</cp:coreProperties>
</file>