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82" r:id="rId3"/>
    <p:sldId id="286" r:id="rId4"/>
    <p:sldId id="309" r:id="rId5"/>
    <p:sldId id="311" r:id="rId6"/>
    <p:sldId id="310" r:id="rId7"/>
    <p:sldId id="287" r:id="rId8"/>
    <p:sldId id="283" r:id="rId9"/>
    <p:sldId id="297" r:id="rId10"/>
    <p:sldId id="312" r:id="rId11"/>
    <p:sldId id="276" r:id="rId12"/>
    <p:sldId id="313" r:id="rId13"/>
    <p:sldId id="298" r:id="rId14"/>
    <p:sldId id="299" r:id="rId15"/>
    <p:sldId id="308" r:id="rId16"/>
    <p:sldId id="305" r:id="rId17"/>
    <p:sldId id="304" r:id="rId18"/>
    <p:sldId id="303" r:id="rId19"/>
    <p:sldId id="307" r:id="rId20"/>
    <p:sldId id="306" r:id="rId21"/>
    <p:sldId id="293" r:id="rId22"/>
    <p:sldId id="27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94660"/>
  </p:normalViewPr>
  <p:slideViewPr>
    <p:cSldViewPr>
      <p:cViewPr>
        <p:scale>
          <a:sx n="90" d="100"/>
          <a:sy n="90" d="100"/>
        </p:scale>
        <p:origin x="-2178" y="-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esktop\&#1085;&#1072;%20&#1089;&#1072;&#1081;&#1090;\&#1090;&#1072;&#1073;&#1083;&#1080;&#1094;&#1099;%20&#1076;&#1083;&#1103;%20&#1087;&#1088;&#1077;&#1079;&#1077;&#1085;&#1090;&#1072;&#1094;&#1080;&#1080;%20&#1076;&#1080;&#1072;&#1075;&#1088;&#1072;&#1084;&#1084;&#1072;%202024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esktop\&#1085;&#1072;%20&#1089;&#1072;&#1081;&#1090;\&#1090;&#1072;&#1073;&#1083;&#1080;&#1094;&#1099;%20&#1076;&#1083;&#1103;%20&#1087;&#1088;&#1077;&#1079;&#1077;&#1085;&#1090;&#1072;&#1094;&#1080;&#1080;%20&#1076;&#1080;&#1072;&#1075;&#1088;&#1072;&#1084;&#1084;&#1072;%202024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cat>
            <c:strRef>
              <c:f>'структурак налог.и ненал. 2024'!$A$1:$A$9</c:f>
              <c:strCache>
                <c:ptCount val="9"/>
                <c:pt idx="0">
                  <c:v>Налог на доходы физических лиц - 1 169,6 т.р.</c:v>
                </c:pt>
                <c:pt idx="1">
                  <c:v>Акцизы по подакцизным товарам (продукции), производимым на территории Российской Федерации  - 795,1т.р.
</c:v>
                </c:pt>
                <c:pt idx="2">
                  <c:v>Налог на совокупный доход - 154,3 т.р.</c:v>
                </c:pt>
                <c:pt idx="3">
                  <c:v>Налог на имущество физических лиц  - 107,7 т.р.</c:v>
                </c:pt>
                <c:pt idx="4">
                  <c:v>Земельный налог - 100,8 т.р.</c:v>
                </c:pt>
                <c:pt idx="5">
                  <c:v>Госпошлина - 6,8 т.р.</c:v>
                </c:pt>
                <c:pt idx="6">
                  <c:v>Доходы от использования имущества, находящегося в государственной и муниципальной собственности - 994,7 т.р.</c:v>
                </c:pt>
                <c:pt idx="7">
                  <c:v>Прочие доходы - 360,7 т.р.</c:v>
                </c:pt>
                <c:pt idx="8">
                  <c:v>Безвозмездные поступления - 38828,9 т.р.</c:v>
                </c:pt>
              </c:strCache>
            </c:strRef>
          </c:cat>
          <c:val>
            <c:numRef>
              <c:f>'структурак налог.и ненал. 2024'!$B$1:$B$9</c:f>
              <c:numCache>
                <c:formatCode>General</c:formatCode>
                <c:ptCount val="9"/>
                <c:pt idx="0">
                  <c:v>1169.5999999999999</c:v>
                </c:pt>
                <c:pt idx="1">
                  <c:v>795.1</c:v>
                </c:pt>
                <c:pt idx="2">
                  <c:v>154.30000000000001</c:v>
                </c:pt>
                <c:pt idx="3">
                  <c:v>107.7</c:v>
                </c:pt>
                <c:pt idx="4" formatCode="0.0">
                  <c:v>100.8</c:v>
                </c:pt>
                <c:pt idx="5">
                  <c:v>6.8</c:v>
                </c:pt>
                <c:pt idx="6" formatCode="0.0">
                  <c:v>994.7</c:v>
                </c:pt>
                <c:pt idx="7" formatCode="0.0">
                  <c:v>360.7</c:v>
                </c:pt>
                <c:pt idx="8" formatCode="0.0">
                  <c:v>38828.9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legend>
      <c:legendPos val="r"/>
      <c:txPr>
        <a:bodyPr/>
        <a:lstStyle/>
        <a:p>
          <a:pPr>
            <a:defRPr sz="11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pieChart>
        <c:varyColors val="1"/>
        <c:ser>
          <c:idx val="0"/>
          <c:order val="0"/>
          <c:explosion val="25"/>
          <c:dLbls>
            <c:spPr>
              <a:ln>
                <a:solidFill>
                  <a:srgbClr val="002060"/>
                </a:solidFill>
              </a:ln>
            </c:spPr>
            <c:txPr>
              <a:bodyPr/>
              <a:lstStyle/>
              <a:p>
                <a:pPr>
                  <a:defRPr sz="105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'структура расходов 2024'!$A$1:$A$8</c:f>
              <c:strCache>
                <c:ptCount val="8"/>
                <c:pt idx="0">
                  <c:v>Общегосударственные вопросы -   20 641,2 тыс.рублей</c:v>
                </c:pt>
                <c:pt idx="1">
                  <c:v>Национальная оборона -                 323,4  тыс.рублей</c:v>
                </c:pt>
                <c:pt idx="2">
                  <c:v>Национальная безопасность и правоохранительная деятельность -                                334,2  тыс.рублей</c:v>
                </c:pt>
                <c:pt idx="3">
                  <c:v>Национальная экономика-                             3 096,2 тыс. руб.</c:v>
                </c:pt>
                <c:pt idx="4">
                  <c:v>Жилищно - коммунальное хозяйство - 19 257,8 тыс.рублей</c:v>
                </c:pt>
                <c:pt idx="5">
                  <c:v>Образование - 80,6 тыс.рублей</c:v>
                </c:pt>
                <c:pt idx="6">
                  <c:v>Социальная политика -4396,4  тыс.рублей</c:v>
                </c:pt>
                <c:pt idx="7">
                  <c:v>Физическая культура и спорт - 26,3 тыс. руб.</c:v>
                </c:pt>
              </c:strCache>
            </c:strRef>
          </c:cat>
          <c:val>
            <c:numRef>
              <c:f>'структура расходов 2024'!$B$1:$B$8</c:f>
              <c:numCache>
                <c:formatCode>0.0</c:formatCode>
                <c:ptCount val="8"/>
                <c:pt idx="0">
                  <c:v>20641.2</c:v>
                </c:pt>
                <c:pt idx="1">
                  <c:v>323.39999999999992</c:v>
                </c:pt>
                <c:pt idx="2" formatCode="0.00">
                  <c:v>334.2</c:v>
                </c:pt>
                <c:pt idx="3">
                  <c:v>3096.2</c:v>
                </c:pt>
                <c:pt idx="4">
                  <c:v>19257.8</c:v>
                </c:pt>
                <c:pt idx="5">
                  <c:v>80.599999999999994</c:v>
                </c:pt>
                <c:pt idx="6">
                  <c:v>4396.4000000000005</c:v>
                </c:pt>
                <c:pt idx="7">
                  <c:v>26.3</c:v>
                </c:pt>
              </c:numCache>
            </c:numRef>
          </c:val>
        </c:ser>
        <c:firstSliceAng val="0"/>
      </c:pieChart>
      <c:spPr>
        <a:noFill/>
        <a:ln w="25400">
          <a:noFill/>
        </a:ln>
      </c:spPr>
    </c:plotArea>
    <c:legend>
      <c:legendPos val="r"/>
      <c:txPr>
        <a:bodyPr/>
        <a:lstStyle/>
        <a:p>
          <a:pPr>
            <a:defRPr sz="11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7048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1440115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БЮДЖЕТ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ГРАЖДАН</a:t>
            </a:r>
            <a:endParaRPr lang="ru-RU" sz="28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 26 декабря 2023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№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02</a:t>
            </a:r>
            <a:endParaRPr kumimoji="0" lang="ru-RU" sz="20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СОВЕТА ДЕПУТАТОВ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СЕЛЬСКОГО ПОСЕЛЕНИЯ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ТЕЛЬВИСОЧНЫЙ СЕЛЬСОВЕТ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ЗАПОЛЯРНОГО РАЙОНА  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НЕНЕЦКОГО АВТОНОМНОГО ОКРУГА                                                       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  МЕСТНОМ БЮДЖЕТЕ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2024 ГОД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3861048"/>
            <a:ext cx="7704856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Сельское поселение «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сельсовет» ЗР НАО</a:t>
            </a:r>
          </a:p>
          <a:p>
            <a:pPr algn="r">
              <a:lnSpc>
                <a:spcPct val="90000"/>
              </a:lnSpc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Контактная информация: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Администрация Сельского поселения «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сельсовет» ЗР НАО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166710, НАО, с.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Тельвиска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ул. Центральная, д. 19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Тел. 8-818-53-39-202, 227, 140</a:t>
            </a:r>
          </a:p>
          <a:p>
            <a:pPr algn="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</a:p>
          <a:p>
            <a:pPr algn="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telviskab@yandex.ru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80728"/>
            <a:ext cx="8305800" cy="4320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СТРУКТУРА  ДОХОДОВ  МЕСТНОГО БЮДЖЕТА НА 2023 ГОД  </a:t>
            </a:r>
            <a:br>
              <a:rPr lang="ru-RU" sz="2000" dirty="0" smtClean="0"/>
            </a:br>
            <a:endParaRPr lang="ru-RU" sz="2000" dirty="0"/>
          </a:p>
        </p:txBody>
      </p:sp>
      <p:graphicFrame>
        <p:nvGraphicFramePr>
          <p:cNvPr id="7" name="Диаграмма 6"/>
          <p:cNvGraphicFramePr>
            <a:graphicFrameLocks/>
          </p:cNvGraphicFramePr>
          <p:nvPr/>
        </p:nvGraphicFramePr>
        <p:xfrm>
          <a:off x="0" y="1124743"/>
          <a:ext cx="9143999" cy="5616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297345"/>
            <a:ext cx="770485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80728"/>
            <a:ext cx="83058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ДИНАМИКА СТРУКТУРЫ РАСХОДОВ МЕСТНОГО БЮДЖЕТА </a:t>
            </a:r>
            <a:br>
              <a:rPr lang="ru-RU" sz="2000" dirty="0" smtClean="0"/>
            </a:br>
            <a:r>
              <a:rPr lang="ru-RU" sz="2000" dirty="0" smtClean="0"/>
              <a:t>по подразделам </a:t>
            </a:r>
            <a:endParaRPr lang="ru-RU" sz="20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1397000"/>
          <a:ext cx="9144000" cy="57185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7946"/>
                <a:gridCol w="1584175"/>
                <a:gridCol w="1584175"/>
                <a:gridCol w="1907704"/>
              </a:tblGrid>
              <a:tr h="122521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раздела, подраздела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19 366,7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24 771,9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20 641,2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188,3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207,7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323,4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2 530,7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1 09,6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334,2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11 869,3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13 622,0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096,2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12 622,9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565,5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19 257,8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54,6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89,8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80,6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460,0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4 175,0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4 253,5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4 396,4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29,9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27,1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26,3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297345"/>
            <a:ext cx="770485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764704"/>
            <a:ext cx="8305800" cy="576064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 </a:t>
            </a:r>
            <a:r>
              <a:rPr lang="ru-RU" sz="2000" b="1" dirty="0" smtClean="0"/>
              <a:t>СТРУКТУРА РАСХОДОВ МЕСТНОГО БЮДЖЕТА  НА 2024 ГОД</a:t>
            </a:r>
            <a:endParaRPr lang="ru-RU" sz="2000" b="1" dirty="0"/>
          </a:p>
        </p:txBody>
      </p:sp>
      <p:graphicFrame>
        <p:nvGraphicFramePr>
          <p:cNvPr id="5" name="Диаграмма 4"/>
          <p:cNvGraphicFramePr>
            <a:graphicFrameLocks/>
          </p:cNvGraphicFramePr>
          <p:nvPr/>
        </p:nvGraphicFramePr>
        <p:xfrm>
          <a:off x="-108520" y="1412777"/>
          <a:ext cx="9144000" cy="5445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411760" y="476672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124743"/>
          <a:ext cx="9143998" cy="5733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3157"/>
                <a:gridCol w="1512924"/>
                <a:gridCol w="1699016"/>
                <a:gridCol w="1898901"/>
              </a:tblGrid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algn="ctr"/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план 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высшего должностного лица муниципального образования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3 638,6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4 662,5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3 440,3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представительных органов  муниципальных образований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84,0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123,9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84,0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 исполнительных органов  власти  местных администраций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12 386,6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12 849,0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13 516,6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 органов финансово-бюджетного контроля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528,2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528,2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560,9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58655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выборов главы и представительных органов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388,5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197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Резервные фонды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58655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22 659,3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6 219,8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2 989,4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835696" y="260648"/>
            <a:ext cx="7308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1700810"/>
          <a:ext cx="8964488" cy="432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9953"/>
                <a:gridCol w="1522474"/>
                <a:gridCol w="1522474"/>
                <a:gridCol w="1479587"/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должности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служащие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Специалисты, не относящиеся к муниципальной должности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Технический персонал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2,15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10,15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836712"/>
            <a:ext cx="9144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СВЕДЕНИЯ О ЧИСЛЕННОСТИ МУНИЦИПАЛЬНЫХ  СЛУЖАЩИХ   И ДОЛЖНОСТЯХ, НЕ ОТНОСЯЩИХСЯ К МУНИЦИПАЛЬНОЙ СЛУЖБЕ </a:t>
            </a:r>
            <a:endParaRPr lang="ru-RU" dirty="0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835696" y="260648"/>
            <a:ext cx="7308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оборона.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безопасность и правоохранительная деятельность.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07503" y="1268759"/>
          <a:ext cx="8928992" cy="5184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0952"/>
                <a:gridCol w="1262866"/>
                <a:gridCol w="1706053"/>
                <a:gridCol w="1909121"/>
              </a:tblGrid>
              <a:tr h="139808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план 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99031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Мобилизационная и вневойсковая подготовка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188,3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207,7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323,4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99031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пожарной безопасности (МБ)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213,1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227,8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284,1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80586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 безопасности и правоохранительной деятельности.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90,5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781,8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50,1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835696" y="260648"/>
            <a:ext cx="7308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экономика.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07505" y="1124743"/>
          <a:ext cx="8856982" cy="288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47029"/>
                <a:gridCol w="1425578"/>
                <a:gridCol w="1501902"/>
                <a:gridCol w="1882473"/>
              </a:tblGrid>
              <a:tr h="76745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план 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5436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(содержание мест причаливания)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171,8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869,0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882,2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9912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Дорожное хозяйство (дорожные фонды).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11 617,5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12 675,9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2 196,0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5779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77,1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pic>
        <p:nvPicPr>
          <p:cNvPr id="6" name="Содержимое 15" descr="гнаг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221088"/>
            <a:ext cx="8856984" cy="263691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267744" y="260648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Жилищно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– коммунальное хозяйство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" y="1052735"/>
          <a:ext cx="9143998" cy="3252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5386"/>
                <a:gridCol w="1452404"/>
                <a:gridCol w="1699452"/>
                <a:gridCol w="2026756"/>
              </a:tblGrid>
              <a:tr h="74808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план 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1 358,1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72 451,6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3 233,5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085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Коммунальное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7 731,6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7 902,4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8 330,2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Благоустройство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3 533,2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3 868,7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7 334,5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085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жилищно-коммунального хозяйства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342,8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359,6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pic>
        <p:nvPicPr>
          <p:cNvPr id="9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-252536" y="3789040"/>
            <a:ext cx="9144000" cy="306896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411760" y="260648"/>
            <a:ext cx="6732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Образование. Культура. Социальная политика.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052736"/>
          <a:ext cx="9143998" cy="38595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8496"/>
                <a:gridCol w="1293276"/>
                <a:gridCol w="1747135"/>
                <a:gridCol w="1955091"/>
              </a:tblGrid>
              <a:tr h="79974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план 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61915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Профессиональная подготовка, переподготовка и повышение квалификации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38,7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27,5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61915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53,1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61915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460,0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61915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4 175,0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4 253,5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4 396,4</a:t>
                      </a:r>
                    </a:p>
                    <a:p>
                      <a:pPr algn="ctr"/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58313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29,9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27,1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26,3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pic>
        <p:nvPicPr>
          <p:cNvPr id="8" name="Рисунок 7" descr="DSC043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1760" y="4509120"/>
            <a:ext cx="2736304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age203202176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581128"/>
            <a:ext cx="2411760" cy="22768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305800" cy="432048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МЕЖБЮДЖЕТНЫЕ ТРАНСФЕРТЫ 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Муниципальному району « «ЗАПОЛЯРНЫЙ РАЙОН»  тыс.руб.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695088"/>
          <a:ext cx="9144000" cy="246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92773"/>
                <a:gridCol w="1432794"/>
                <a:gridCol w="1264230"/>
                <a:gridCol w="1854203"/>
              </a:tblGrid>
              <a:tr h="6537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план 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6537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 для выполнения переданных полномочий контрольно-счетного органа поселения по осуществлению внешнего муниципального финансового контроля</a:t>
                      </a: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528,2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528,2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560,9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7048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1412776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83568" y="141277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83568" y="1196752"/>
            <a:ext cx="3384376" cy="9233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softEdge rad="317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образование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сельсовет»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Ненецкого автономного округа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4716016" y="1700808"/>
            <a:ext cx="2304256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067944" y="1988840"/>
            <a:ext cx="252028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411760" y="2636912"/>
            <a:ext cx="0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475656" y="4149080"/>
            <a:ext cx="2304256" cy="369332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населенных пункта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 стрелкой 16"/>
          <p:cNvCxnSpPr>
            <a:stCxn id="15" idx="2"/>
          </p:cNvCxnSpPr>
          <p:nvPr/>
        </p:nvCxnSpPr>
        <p:spPr>
          <a:xfrm flipH="1">
            <a:off x="971600" y="4518412"/>
            <a:ext cx="1656184" cy="6387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5" idx="2"/>
          </p:cNvCxnSpPr>
          <p:nvPr/>
        </p:nvCxnSpPr>
        <p:spPr>
          <a:xfrm flipH="1">
            <a:off x="2411760" y="4518412"/>
            <a:ext cx="216024" cy="9988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5" idx="2"/>
          </p:cNvCxnSpPr>
          <p:nvPr/>
        </p:nvCxnSpPr>
        <p:spPr>
          <a:xfrm>
            <a:off x="2627784" y="4518412"/>
            <a:ext cx="1296144" cy="5667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07504" y="5445224"/>
            <a:ext cx="1584176" cy="369332"/>
          </a:xfrm>
          <a:prstGeom prst="rect">
            <a:avLst/>
          </a:prstGeom>
          <a:solidFill>
            <a:srgbClr val="92D050"/>
          </a:solidFill>
          <a:ln>
            <a:solidFill>
              <a:schemeClr val="bg2">
                <a:lumMod val="2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dirty="0" smtClean="0"/>
              <a:t>с. </a:t>
            </a:r>
            <a:r>
              <a:rPr lang="ru-RU" dirty="0" err="1" smtClean="0"/>
              <a:t>Тельвиска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2123728" y="5661248"/>
            <a:ext cx="1656184" cy="369332"/>
          </a:xfrm>
          <a:prstGeom prst="rect">
            <a:avLst/>
          </a:prstGeom>
          <a:solidFill>
            <a:srgbClr val="92D050"/>
          </a:solidFill>
          <a:ln>
            <a:solidFill>
              <a:schemeClr val="bg2">
                <a:lumMod val="2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dirty="0" err="1" smtClean="0"/>
              <a:t>д.Макарово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067944" y="5157192"/>
            <a:ext cx="1728192" cy="369332"/>
          </a:xfrm>
          <a:prstGeom prst="rect">
            <a:avLst/>
          </a:prstGeom>
          <a:solidFill>
            <a:srgbClr val="92D050"/>
          </a:solidFill>
          <a:ln>
            <a:solidFill>
              <a:schemeClr val="bg2">
                <a:lumMod val="25000"/>
              </a:schemeClr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dirty="0" smtClean="0"/>
              <a:t>д.Устье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7236296" y="1340768"/>
            <a:ext cx="1368152" cy="369332"/>
          </a:xfrm>
          <a:prstGeom prst="rect">
            <a:avLst/>
          </a:prstGeom>
          <a:solidFill>
            <a:schemeClr val="accent4"/>
          </a:solidFill>
          <a:ln>
            <a:solidFill>
              <a:schemeClr val="bg2">
                <a:lumMod val="25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257,05  га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660232" y="2348880"/>
            <a:ext cx="2304256" cy="923330"/>
          </a:xfrm>
          <a:prstGeom prst="rect">
            <a:avLst/>
          </a:prstGeom>
          <a:solidFill>
            <a:srgbClr val="FFFF00"/>
          </a:solidFill>
          <a:ln>
            <a:solidFill>
              <a:schemeClr val="accent1">
                <a:lumMod val="7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800 человек без учета временно зарегистрированных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6" name="Прямая со стрелкой 35"/>
          <p:cNvCxnSpPr/>
          <p:nvPr/>
        </p:nvCxnSpPr>
        <p:spPr>
          <a:xfrm>
            <a:off x="3563888" y="2204864"/>
            <a:ext cx="2808312" cy="18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444208" y="4149080"/>
            <a:ext cx="2520280" cy="923330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25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838 человек с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учетом временно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зарегистрированных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411760" y="260648"/>
            <a:ext cx="6732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Социально – значимые проекты.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412776"/>
          <a:ext cx="9143998" cy="41044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8496"/>
                <a:gridCol w="1293276"/>
                <a:gridCol w="1747135"/>
                <a:gridCol w="1955091"/>
              </a:tblGrid>
              <a:tr h="148021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план 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14597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мероприятий для детей и молодежи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53,1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47826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Возмещение пенсионерам старше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70-ти лет капитального ремонта, находящегося в их собственности жилого помещения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204,0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204,0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908720"/>
            <a:ext cx="83058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МУНИЦИПАЛЬНЫЕ ПРОГРАММЫ </a:t>
            </a:r>
            <a:br>
              <a:rPr lang="ru-RU" sz="2000" dirty="0" smtClean="0"/>
            </a:br>
            <a:r>
              <a:rPr lang="ru-RU" sz="2000" dirty="0" smtClean="0"/>
              <a:t>Сельского поселения  «ТЕЛЬВИСОЧНЫЙ СЕЛЬСОВЕТ» ЗР НАО</a:t>
            </a:r>
            <a:endParaRPr lang="ru-RU" sz="20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3" y="1628800"/>
          <a:ext cx="8784974" cy="3809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52527"/>
                <a:gridCol w="1008112"/>
                <a:gridCol w="1512168"/>
                <a:gridCol w="1512167"/>
              </a:tblGrid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план 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«Молодежь Сельского поселения  "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2022 - 2024 годы"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53,1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"Снос домов, признанных в установленном порядке ветхими и/или аварийными и подлежащими сносу или реконструкции, на территории Сельского поселения  "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2022 - 2024 годы.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5 836,6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 «Развитие и поддержка  муниципального жилищного фонда  Сельского поселения  "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2022 - 2024 годы».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43608" y="0"/>
            <a:ext cx="810039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3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ЗАПОЛЯРНОГО РАЙОНА НЕНЕЦКОГО АВТОНОМНОГО ОКРУГА</a:t>
            </a: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204864"/>
            <a:ext cx="8712968" cy="3170099"/>
          </a:xfrm>
          <a:prstGeom prst="rect">
            <a:avLst/>
          </a:prstGeom>
          <a:ln>
            <a:solidFill>
              <a:srgbClr val="7030A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Публичные слушания по обсуждению проекта местного бюджета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2024 год состоялись  29 ноября 2023 года 17:00 час  в здании Администрации Сельского поселения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сельсовет»  Заполярного района  Ненецкого автономного округа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Решение «О местном бюджете на 2024 год»  размещен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 официальном сайте Администрации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- Бюджет для граждан –  Решения по бюджету – Решения  по бюджету 2024 - Проект решения «О местном бюджете на 2024 год» (презентация)</a:t>
            </a:r>
            <a:endParaRPr lang="en-US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1521" y="1484784"/>
            <a:ext cx="8568952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УЧАСТИЕ ГРАЖДАН В ОБСУЖДЕНИИ ПРОЕКТА МЕСТНОГО БЮДЖЕТА НА 2024  ГОД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188640"/>
            <a:ext cx="8305800" cy="86409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Социально экономическое  развитие сельского поселения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1052734"/>
          <a:ext cx="9144000" cy="581478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23728"/>
                <a:gridCol w="720080"/>
                <a:gridCol w="936104"/>
                <a:gridCol w="864096"/>
                <a:gridCol w="1008112"/>
                <a:gridCol w="1080120"/>
                <a:gridCol w="1080120"/>
                <a:gridCol w="1331640"/>
              </a:tblGrid>
              <a:tr h="85471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един.</a:t>
                      </a:r>
                    </a:p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857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2023 оценка</a:t>
                      </a:r>
                    </a:p>
                    <a:p>
                      <a:pPr marL="0" indent="85725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60146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Население зарегистрированное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820/850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808/846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821/850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800/838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800/838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800/838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350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Инфраструктура: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3815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Электрические сети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метр.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14062,07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14 062,07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14 062,07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14 062,07</a:t>
                      </a:r>
                    </a:p>
                    <a:p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14 062,07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14 062,07</a:t>
                      </a:r>
                    </a:p>
                  </a:txBody>
                  <a:tcPr/>
                </a:tc>
              </a:tr>
              <a:tr h="52350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Электростанции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146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Трансформаторные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подстанции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350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Протяженность ВЛ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метр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350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Котельные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350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Теплотрассы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метр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146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Газораспределительная сеть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метр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1124746"/>
          <a:ext cx="9144000" cy="599844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23728"/>
                <a:gridCol w="720080"/>
                <a:gridCol w="1080120"/>
                <a:gridCol w="864096"/>
                <a:gridCol w="936104"/>
                <a:gridCol w="1152128"/>
                <a:gridCol w="1152128"/>
                <a:gridCol w="1115616"/>
              </a:tblGrid>
              <a:tr h="78300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един.</a:t>
                      </a:r>
                    </a:p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857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2023 оценка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61987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Многоквартирные дома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кв.м.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14812,5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12656,9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13395,2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12656,9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12656,9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12656,9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8300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Индивидуальные жилые дома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кв.м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12793,1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14476,6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146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13991,2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14476,6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14476,6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14476,6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553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Пожарные водоемы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8087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Земельные участки,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находящиеся в собственности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8087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Водоснабжение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(колодцы с питьевой водой)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553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Дороги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км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1987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Финансирование по благоустройству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8535,8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3533,2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3 589,0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3 381,4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3 516,1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3 351,6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1987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Памятники культуры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(Крест обетный0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Заголовок 7"/>
          <p:cNvSpPr txBox="1">
            <a:spLocks/>
          </p:cNvSpPr>
          <p:nvPr/>
        </p:nvSpPr>
        <p:spPr>
          <a:xfrm>
            <a:off x="457200" y="764704"/>
            <a:ext cx="8305800" cy="288032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Заголовок 7"/>
          <p:cNvSpPr>
            <a:spLocks noGrp="1"/>
          </p:cNvSpPr>
          <p:nvPr>
            <p:ph type="title"/>
          </p:nvPr>
        </p:nvSpPr>
        <p:spPr>
          <a:xfrm>
            <a:off x="457200" y="188640"/>
            <a:ext cx="8305800" cy="936104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Социально экономическое  развитие сельского поселения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1196752"/>
          <a:ext cx="9144000" cy="5676717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23728"/>
                <a:gridCol w="864096"/>
                <a:gridCol w="864096"/>
                <a:gridCol w="936104"/>
                <a:gridCol w="1080120"/>
                <a:gridCol w="1008112"/>
                <a:gridCol w="1080120"/>
                <a:gridCol w="1187624"/>
              </a:tblGrid>
              <a:tr h="858819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един.</a:t>
                      </a:r>
                    </a:p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857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2023 оценка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115740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Бюджет МО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дефицит/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</a:p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78 544,1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77 666,3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877,8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211,7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51 297,4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570,0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322,3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185,2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-60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868,2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48 156,1</a:t>
                      </a: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48 156,1</a:t>
                      </a: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41 360,0</a:t>
                      </a: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41 360,0</a:t>
                      </a: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42 101,7</a:t>
                      </a: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42 101,7</a:t>
                      </a: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435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Малые и средние предприятия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единиц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1328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Численность детей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дошкольных 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учр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начального обр.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среднего обр.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</a:p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161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Многодетные семьи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8605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должности (служащие)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435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программы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188640"/>
            <a:ext cx="8305800" cy="93610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Социально экономическое  развитие сельского поселения</a:t>
            </a:r>
            <a:endParaRPr lang="ru-RU" sz="2800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305800" cy="79208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направления налоговой политики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2024 год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755576" y="2571222"/>
            <a:ext cx="727280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dirty="0" smtClean="0"/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снижение недоимки, (изменение к уровню предшествующего года)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исполнение бюджетных назначений по налоговым и неналоговым доходам на соответствующий финансовый год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отсутствие неэффективных налоговых льгот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-увеличение налоговой базы по земельному налогу 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увеличение налоговой базы по местным налогам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Необходимо продолжить работу по выявлению обособленных организаций, осуществляющих деятельность на территории Сельского поселения и зарегистрированных за его пределами и принятию мер по постановке их на  налоговый учет.</a:t>
            </a:r>
          </a:p>
          <a:p>
            <a:endParaRPr lang="ru-RU" sz="1600"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560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08720"/>
            <a:ext cx="8305800" cy="648072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Основные направления бюджетной политики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2024 год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1452836"/>
            <a:ext cx="914400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dirty="0" smtClean="0"/>
              <a:t>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планирование и осуществление бюджетных расходов с учетом возможностей доходной базы местного бюджета без привлечения заемных средств;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-планирование бюджетных ассигнований исходя из необходимости безусловного исполнения действующих расходных обязательств и сокращения неэффективных бюджетных расходов;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-привлечение средств вышестоящих бюджетов на решение вопросов местного значения в целях сокращения нагрузки на местный бюджет;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-сравнительной оценки эффективности реализации муниципальных программ;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-финансирование приоритетных направлений бюджетных расходов;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-недопущение кредиторской задолженности по заработной плате, социальным выплатам в рамках исполнения публичных обязательств;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Повышение эффективности бюджетных расходов должно осуществляться путем: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-оптимизация структуры штатной численности;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-повышения эффективности использования имущества, находящегося в оперативном управлении муниципальных предприятий;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-оптимизация муниципальных закупок;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-повышения прозрачности бюджета и бюджетного процесса. Необходимо систематическое размещение на официальном сайте Администрации Сельского поселения «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сельсовет» ЗР НАО открытых данных, включая «Бюджет для граждан». Это даст возможность в открытой форме информировать население о направлениях расходования бюджетных средств, об эффективности расходов и целевом использовании.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планирование бюджетных ассигнований исходя из необходимости безусловного исполнения действующих расходных обязательств муниципального образования;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сравнительная оценка эффективности новых расходных обязательств с учетом сроков и механизмов их реализации;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повышение прозрачности бюджета муниципального образования;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формирование программ исходя из четко определенных долгосрочных целей социально – экономического развития муниципального образования;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определение объема принимаемых обязательств по программам с учетом финансовых возможностей местного бюджета;</a:t>
            </a:r>
          </a:p>
          <a:p>
            <a:pPr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обеспечение результативности и эффективности использования бюджетных средств, при осуществлении бюджетных расходов в рамках программ;</a:t>
            </a:r>
          </a:p>
          <a:p>
            <a:pPr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повышения эффективности использования имущества; </a:t>
            </a:r>
          </a:p>
          <a:p>
            <a:pPr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размещение на официальном сайте открытых данных, включая «Бюджет для граждан». </a:t>
            </a: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560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08720"/>
            <a:ext cx="8305800" cy="4320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ОСНОВНЫЕ ХАРАКТЕРИСТИКИ МЕСТНОГО БЮДЖЕТА</a:t>
            </a:r>
            <a:endParaRPr lang="ru-RU" sz="28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07504" y="1412779"/>
          <a:ext cx="9036496" cy="54452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4310"/>
                <a:gridCol w="1707874"/>
                <a:gridCol w="1779035"/>
                <a:gridCol w="1885277"/>
              </a:tblGrid>
              <a:tr h="15730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Показатель, тыс.руб.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</a:p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план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89218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78 544,1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67 431,5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48 156,1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05780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Налоговые, неналоговые доходы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4 152,8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3 942,4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3 689,7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05780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74 378,2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63 489,1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44 466,4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0578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77 666,3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128 547,1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48 156,1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8327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/ Дефицит (+,-)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877,8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- 61 115,6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8327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Верхний предел муниципального долга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560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08720"/>
            <a:ext cx="8305800" cy="432048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Сведения об объемах муниципального долга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-1" y="1484783"/>
          <a:ext cx="9144002" cy="3953370"/>
        </p:xfrm>
        <a:graphic>
          <a:graphicData uri="http://schemas.openxmlformats.org/drawingml/2006/table">
            <a:tbl>
              <a:tblPr/>
              <a:tblGrid>
                <a:gridCol w="2055028"/>
                <a:gridCol w="885244"/>
                <a:gridCol w="1039810"/>
                <a:gridCol w="1039810"/>
                <a:gridCol w="1152222"/>
                <a:gridCol w="969552"/>
                <a:gridCol w="959014"/>
                <a:gridCol w="1043322"/>
              </a:tblGrid>
              <a:tr h="8640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Долговые обязательства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Долг на 01.01.2024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Планируется к привлечению за  2024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Планируется к погашению  за  2024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Долг на 01.01.2025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на обслуживание долга  в 2024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Долг на 01.01.2025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Долг на 01.01.2027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256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1041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Кредиты коммерческих банков и иных кредитных организаций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2569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Бюджетные кредиты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65138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Муниципальные ценные бумаги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2569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Муниципальные гарантии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0940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3363</TotalTime>
  <Words>1810</Words>
  <Application>Microsoft Office PowerPoint</Application>
  <PresentationFormat>Экран (4:3)</PresentationFormat>
  <Paragraphs>698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Поток</vt:lpstr>
      <vt:lpstr>Слайд 1</vt:lpstr>
      <vt:lpstr>Слайд 2</vt:lpstr>
      <vt:lpstr>Социально экономическое  развитие сельского поселения</vt:lpstr>
      <vt:lpstr>Социально экономическое  развитие сельского поселения</vt:lpstr>
      <vt:lpstr>Социально экономическое  развитие сельского поселения</vt:lpstr>
      <vt:lpstr>Основные направления налоговой политики  на 2024 год</vt:lpstr>
      <vt:lpstr>Основные направления бюджетной политики  на 2024 год</vt:lpstr>
      <vt:lpstr>ОСНОВНЫЕ ХАРАКТЕРИСТИКИ МЕСТНОГО БЮДЖЕТА</vt:lpstr>
      <vt:lpstr>Сведения об объемах муниципального долга</vt:lpstr>
      <vt:lpstr>СТРУКТУРА  ДОХОДОВ  МЕСТНОГО БЮДЖЕТА НА 2023 ГОД   </vt:lpstr>
      <vt:lpstr>ДИНАМИКА СТРУКТУРЫ РАСХОДОВ МЕСТНОГО БЮДЖЕТА  по подразделам </vt:lpstr>
      <vt:lpstr> СТРУКТУРА РАСХОДОВ МЕСТНОГО БЮДЖЕТА  НА 2024 ГОД</vt:lpstr>
      <vt:lpstr>Слайд 13</vt:lpstr>
      <vt:lpstr>Слайд 14</vt:lpstr>
      <vt:lpstr>Слайд 15</vt:lpstr>
      <vt:lpstr>Слайд 16</vt:lpstr>
      <vt:lpstr>Слайд 17</vt:lpstr>
      <vt:lpstr>Слайд 18</vt:lpstr>
      <vt:lpstr>МЕЖБЮДЖЕТНЫЕ ТРАНСФЕРТЫ   Муниципальному району « «ЗАПОЛЯРНЫЙ РАЙОН»  тыс.руб.</vt:lpstr>
      <vt:lpstr>Слайд 20</vt:lpstr>
      <vt:lpstr>МУНИЦИПАЛЬНЫЕ ПРОГРАММЫ  Сельского поселения  «ТЕЛЬВИСОЧНЫЙ СЕЛЬСОВЕТ» ЗР НАО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563</cp:revision>
  <dcterms:created xsi:type="dcterms:W3CDTF">2016-06-20T09:05:39Z</dcterms:created>
  <dcterms:modified xsi:type="dcterms:W3CDTF">2023-12-26T12:28:30Z</dcterms:modified>
</cp:coreProperties>
</file>