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sldIdLst>
    <p:sldId id="256" r:id="rId2"/>
    <p:sldId id="282" r:id="rId3"/>
    <p:sldId id="286" r:id="rId4"/>
    <p:sldId id="309" r:id="rId5"/>
    <p:sldId id="311" r:id="rId6"/>
    <p:sldId id="310" r:id="rId7"/>
    <p:sldId id="287" r:id="rId8"/>
    <p:sldId id="283" r:id="rId9"/>
    <p:sldId id="297" r:id="rId10"/>
    <p:sldId id="312" r:id="rId11"/>
    <p:sldId id="276" r:id="rId12"/>
    <p:sldId id="313" r:id="rId13"/>
    <p:sldId id="298" r:id="rId14"/>
    <p:sldId id="299" r:id="rId15"/>
    <p:sldId id="308" r:id="rId16"/>
    <p:sldId id="305" r:id="rId17"/>
    <p:sldId id="304" r:id="rId18"/>
    <p:sldId id="303" r:id="rId19"/>
    <p:sldId id="307" r:id="rId20"/>
    <p:sldId id="306" r:id="rId21"/>
    <p:sldId id="293" r:id="rId22"/>
    <p:sldId id="270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08FB837D-C827-4EFA-A057-4D05807E0F7C}" styleName="Стиль из темы 1 - акцент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35758FB7-9AC5-4552-8A53-C91805E547FA}" styleName="Стиль из темы 1 - акцент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838" autoAdjust="0"/>
    <p:restoredTop sz="94660"/>
  </p:normalViewPr>
  <p:slideViewPr>
    <p:cSldViewPr>
      <p:cViewPr>
        <p:scale>
          <a:sx n="90" d="100"/>
          <a:sy n="90" d="100"/>
        </p:scale>
        <p:origin x="-2178" y="-4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&#1055;&#1086;&#1083;&#1100;&#1079;&#1086;&#1074;&#1072;&#1090;&#1077;&#1083;&#1100;\Desktop\&#1085;&#1072;%20&#1089;&#1072;&#1081;&#1090;\&#1090;&#1072;&#1073;&#1083;&#1080;&#1094;&#1099;%20&#1076;&#1083;&#1103;%20&#1087;&#1088;&#1077;&#1079;&#1077;&#1085;&#1090;&#1072;&#1094;&#1080;&#1080;%20&#1076;&#1080;&#1072;&#1075;&#1088;&#1072;&#1084;&#1084;&#1072;%202024.xls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&#1055;&#1086;&#1083;&#1100;&#1079;&#1086;&#1074;&#1072;&#1090;&#1077;&#1083;&#1100;\Desktop\&#1085;&#1072;%20&#1089;&#1072;&#1081;&#1090;\&#1090;&#1072;&#1073;&#1083;&#1080;&#1094;&#1099;%20&#1076;&#1083;&#1103;%20&#1087;&#1088;&#1077;&#1079;&#1077;&#1085;&#1090;&#1072;&#1094;&#1080;&#1080;%20&#1076;&#1080;&#1072;&#1075;&#1088;&#1072;&#1084;&#1084;&#1072;%202024.xls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view3D>
      <c:rotX val="30"/>
      <c:perspective val="30"/>
    </c:view3D>
    <c:plotArea>
      <c:layout/>
      <c:pie3DChart>
        <c:varyColors val="1"/>
        <c:ser>
          <c:idx val="0"/>
          <c:order val="0"/>
          <c:explosion val="25"/>
          <c:cat>
            <c:strRef>
              <c:f>'структурак налог.и ненал. 2024'!$A$1:$A$9</c:f>
              <c:strCache>
                <c:ptCount val="9"/>
                <c:pt idx="0">
                  <c:v>Налог на доходы физических лиц - 1 169,6 т.р.</c:v>
                </c:pt>
                <c:pt idx="1">
                  <c:v>Акцизы по подакцизным товарам (продукции), производимым на территории Российской Федерации  - 795,1т.р.
</c:v>
                </c:pt>
                <c:pt idx="2">
                  <c:v>Налог на совокупный доход - 154,3 т.р.</c:v>
                </c:pt>
                <c:pt idx="3">
                  <c:v>Налог на имущество физических лиц  - 107,7 т.р.</c:v>
                </c:pt>
                <c:pt idx="4">
                  <c:v>Земельный налог - 100,8 т.р.</c:v>
                </c:pt>
                <c:pt idx="5">
                  <c:v>Госпошлина - 6,8 т.р.</c:v>
                </c:pt>
                <c:pt idx="6">
                  <c:v>Доходы от использования имущества, находящегося в государственной и муниципальной собственности - 994,7 т.р.</c:v>
                </c:pt>
                <c:pt idx="7">
                  <c:v>Прочие доходы - 360,7 т.р.</c:v>
                </c:pt>
                <c:pt idx="8">
                  <c:v>Безвозмездные поступления - 38828,9 т.р.</c:v>
                </c:pt>
              </c:strCache>
            </c:strRef>
          </c:cat>
          <c:val>
            <c:numRef>
              <c:f>'структурак налог.и ненал. 2024'!$B$1:$B$9</c:f>
              <c:numCache>
                <c:formatCode>General</c:formatCode>
                <c:ptCount val="9"/>
                <c:pt idx="0">
                  <c:v>1169.5999999999999</c:v>
                </c:pt>
                <c:pt idx="1">
                  <c:v>795.1</c:v>
                </c:pt>
                <c:pt idx="2">
                  <c:v>154.30000000000001</c:v>
                </c:pt>
                <c:pt idx="3">
                  <c:v>107.7</c:v>
                </c:pt>
                <c:pt idx="4" formatCode="0.0">
                  <c:v>100.8</c:v>
                </c:pt>
                <c:pt idx="5">
                  <c:v>6.8</c:v>
                </c:pt>
                <c:pt idx="6" formatCode="0.0">
                  <c:v>994.7</c:v>
                </c:pt>
                <c:pt idx="7" formatCode="0.0">
                  <c:v>360.7</c:v>
                </c:pt>
                <c:pt idx="8" formatCode="0.0">
                  <c:v>38828.9</c:v>
                </c:pt>
              </c:numCache>
            </c:numRef>
          </c:val>
        </c:ser>
      </c:pie3DChart>
      <c:spPr>
        <a:noFill/>
        <a:ln w="25400">
          <a:noFill/>
        </a:ln>
      </c:spPr>
    </c:plotArea>
    <c:legend>
      <c:legendPos val="r"/>
      <c:layout/>
      <c:txPr>
        <a:bodyPr/>
        <a:lstStyle/>
        <a:p>
          <a:pPr>
            <a:defRPr sz="1100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  <c:dispBlanksAs val="zero"/>
  </c:chart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plotArea>
      <c:layout/>
      <c:pieChart>
        <c:varyColors val="1"/>
        <c:ser>
          <c:idx val="0"/>
          <c:order val="0"/>
          <c:explosion val="25"/>
          <c:dLbls>
            <c:spPr>
              <a:ln>
                <a:solidFill>
                  <a:srgbClr val="002060"/>
                </a:solidFill>
              </a:ln>
            </c:spPr>
            <c:txPr>
              <a:bodyPr/>
              <a:lstStyle/>
              <a:p>
                <a:pPr>
                  <a:defRPr sz="1050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  <c:showLeaderLines val="1"/>
          </c:dLbls>
          <c:cat>
            <c:strRef>
              <c:f>'структура расходов 2024'!$A$1:$A$9</c:f>
              <c:strCache>
                <c:ptCount val="9"/>
                <c:pt idx="0">
                  <c:v>Общегосударственные вопросы -   20 641,2 тыс.рублей</c:v>
                </c:pt>
                <c:pt idx="1">
                  <c:v>Национальная оборона -                 216,2  тыс.рублей</c:v>
                </c:pt>
                <c:pt idx="2">
                  <c:v>Национальная безопасность и правоохранительная деятельность -                                334,2  тыс.рублей</c:v>
                </c:pt>
                <c:pt idx="3">
                  <c:v>Национальная экономика-                             3 096,2 тыс. руб.</c:v>
                </c:pt>
                <c:pt idx="4">
                  <c:v>Жилищно - коммунальное хозяйство - 15 238,7 тыс.рублей</c:v>
                </c:pt>
                <c:pt idx="5">
                  <c:v>Образование - 80,6 тыс.рублей</c:v>
                </c:pt>
                <c:pt idx="6">
                  <c:v>Культура -  тыс. руб.</c:v>
                </c:pt>
                <c:pt idx="7">
                  <c:v>Социальная политика -4396,4  тыс.рублей</c:v>
                </c:pt>
                <c:pt idx="8">
                  <c:v>Физическая культура и спорт - 26,3 тыс. руб.</c:v>
                </c:pt>
              </c:strCache>
            </c:strRef>
          </c:cat>
          <c:val>
            <c:numRef>
              <c:f>'структура расходов 2024'!$B$1:$B$9</c:f>
              <c:numCache>
                <c:formatCode>0.0</c:formatCode>
                <c:ptCount val="9"/>
                <c:pt idx="0">
                  <c:v>20641.2</c:v>
                </c:pt>
                <c:pt idx="1">
                  <c:v>216.2</c:v>
                </c:pt>
                <c:pt idx="2" formatCode="0.00">
                  <c:v>334.2</c:v>
                </c:pt>
                <c:pt idx="3">
                  <c:v>3096.2</c:v>
                </c:pt>
                <c:pt idx="4">
                  <c:v>15238.7</c:v>
                </c:pt>
                <c:pt idx="5">
                  <c:v>80.599999999999994</c:v>
                </c:pt>
                <c:pt idx="6">
                  <c:v>0</c:v>
                </c:pt>
                <c:pt idx="7">
                  <c:v>4396.3999999999996</c:v>
                </c:pt>
                <c:pt idx="8">
                  <c:v>26.3</c:v>
                </c:pt>
              </c:numCache>
            </c:numRef>
          </c:val>
        </c:ser>
        <c:firstSliceAng val="0"/>
      </c:pieChart>
      <c:spPr>
        <a:noFill/>
        <a:ln w="25400">
          <a:noFill/>
        </a:ln>
      </c:spPr>
    </c:plotArea>
    <c:legend>
      <c:legendPos val="r"/>
      <c:layout/>
      <c:txPr>
        <a:bodyPr/>
        <a:lstStyle/>
        <a:p>
          <a:pPr>
            <a:defRPr sz="1100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  <c:dispBlanksAs val="zero"/>
  </c:chart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14.11.2023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14.11.2023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Герб МО ТСС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60648"/>
            <a:ext cx="648072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1259632" y="405067"/>
            <a:ext cx="7704856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АДМИНИСТРАЦИЯ СЕЛЬСКОГО ПОСЕЛЕНИЯ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«ТЕЛЬВИСОЧНЫЙ СЕЛЬСОВЕТ» ЗАПОЛЯРНОГО РАЙОНА НЕНЕЦКОГО АВТОНОМНОГО ОКРУГА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0" y="1440115"/>
            <a:ext cx="9144000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БЮДЖЕТ</a:t>
            </a:r>
            <a:r>
              <a:rPr kumimoji="0" lang="ru-RU" sz="28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ДЛЯ ГРАЖДАН</a:t>
            </a:r>
            <a:endParaRPr lang="ru-RU" sz="2800" b="1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ПРОЕКТ РЕШЕНИЯ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от _______ 202____ №______</a:t>
            </a:r>
            <a:endParaRPr kumimoji="0" lang="ru-RU" sz="2000" b="1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СОВЕТА ДЕПУТАТОВ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СЕЛЬСКОГО ПОСЕЛЕНИЯ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«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ТЕЛЬВИСОЧНЫЙ СЕЛЬСОВЕТ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»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ЗАПОЛЯРНОГО РАЙОНА  </a:t>
            </a:r>
            <a:r>
              <a:rPr kumimoji="0" lang="ru-RU" sz="20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НЕНЕЦКОГО АВТОНОМНОГО ОКРУГА                                                             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«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О  МЕСТНОМ БЮДЖЕТЕ </a:t>
            </a:r>
            <a:r>
              <a:rPr lang="ru-RU" sz="20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 2024 ГОД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»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259632" y="3861048"/>
            <a:ext cx="7704856" cy="20867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90000"/>
              </a:lnSpc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Сельское поселение «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Тельвисочный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сельсовет» ЗР НАО</a:t>
            </a:r>
          </a:p>
          <a:p>
            <a:pPr algn="r">
              <a:lnSpc>
                <a:spcPct val="90000"/>
              </a:lnSpc>
            </a:pPr>
            <a:endParaRPr lang="ru-RU" i="1" dirty="0" smtClean="0">
              <a:latin typeface="Times New Roman" pitchFamily="18" charset="0"/>
              <a:cs typeface="Times New Roman" pitchFamily="18" charset="0"/>
            </a:endParaRPr>
          </a:p>
          <a:p>
            <a:pPr algn="r">
              <a:lnSpc>
                <a:spcPct val="90000"/>
              </a:lnSpc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Контактная информация:</a:t>
            </a:r>
          </a:p>
          <a:p>
            <a:pPr algn="r">
              <a:lnSpc>
                <a:spcPct val="90000"/>
              </a:lnSpc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Администрация Сельского поселения «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Тельвисочный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сельсовет» ЗР НАО</a:t>
            </a:r>
          </a:p>
          <a:p>
            <a:pPr algn="r">
              <a:lnSpc>
                <a:spcPct val="90000"/>
              </a:lnSpc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166710, НАО, с.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Тельвиска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, ул. Центральная, д. 19</a:t>
            </a:r>
          </a:p>
          <a:p>
            <a:pPr algn="r">
              <a:lnSpc>
                <a:spcPct val="90000"/>
              </a:lnSpc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Тел. 8-818-53-39-202, 227, 140</a:t>
            </a:r>
          </a:p>
          <a:p>
            <a:pPr algn="r">
              <a:lnSpc>
                <a:spcPct val="90000"/>
              </a:lnSpc>
            </a:pP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E-mail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telwiska@mail.ru</a:t>
            </a:r>
          </a:p>
          <a:p>
            <a:pPr algn="r">
              <a:lnSpc>
                <a:spcPct val="90000"/>
              </a:lnSpc>
            </a:pP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telviskab@yandex.ru</a:t>
            </a:r>
            <a:endParaRPr lang="ru-RU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Герб МО ТСС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60648"/>
            <a:ext cx="648072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1259632" y="405067"/>
            <a:ext cx="763284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4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АДМИНИСТРАЦИЯ СЕЛЬСКОГО ПОСЕЛЕНИЯ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14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«ТЕЛЬВИСОЧНЫЙ СЕЛЬСОВЕТ» ЗАПОЛЯРНОГО РАЙОНА НЕНЕЦКОГО АВТОНОМНОГО ОКРУГА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457200" y="980728"/>
            <a:ext cx="8305800" cy="43204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000" dirty="0" smtClean="0"/>
              <a:t>СТРУКТУРА  ДОХОДОВ  МЕСТНОГО БЮДЖЕТА НА 2023 ГОД  </a:t>
            </a:r>
            <a:br>
              <a:rPr lang="ru-RU" sz="2000" dirty="0" smtClean="0"/>
            </a:br>
            <a:endParaRPr lang="ru-RU" sz="2000" dirty="0"/>
          </a:p>
        </p:txBody>
      </p:sp>
      <p:graphicFrame>
        <p:nvGraphicFramePr>
          <p:cNvPr id="7" name="Диаграмма 6"/>
          <p:cNvGraphicFramePr>
            <a:graphicFrameLocks/>
          </p:cNvGraphicFramePr>
          <p:nvPr/>
        </p:nvGraphicFramePr>
        <p:xfrm>
          <a:off x="0" y="1124743"/>
          <a:ext cx="9143999" cy="56166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Герб МО ТСС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60648"/>
            <a:ext cx="648072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1259632" y="297345"/>
            <a:ext cx="7704856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4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АДМИНИСТРАЦИЯ СЕЛЬСКОГО ПОСЕЛЕНИЯ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14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«ТЕЛЬВИСОЧНЫЙ СЕЛЬСОВЕТ» ЗАПОЛЯРНОГО РАЙОНА НЕНЕЦКОГО АВТОНОМНОГО ОКРУГА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457200" y="980728"/>
            <a:ext cx="8305800" cy="57606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000" dirty="0" smtClean="0"/>
              <a:t>ДИНАМИКА СТРУКТУРЫ РАСХОДОВ МЕСТНОГО БЮДЖЕТА </a:t>
            </a:r>
            <a:br>
              <a:rPr lang="ru-RU" sz="2000" dirty="0" smtClean="0"/>
            </a:br>
            <a:r>
              <a:rPr lang="ru-RU" sz="2000" dirty="0" smtClean="0"/>
              <a:t>по подразделам </a:t>
            </a:r>
            <a:endParaRPr lang="ru-RU" sz="2000" dirty="0"/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0" y="1397000"/>
          <a:ext cx="9144000" cy="571851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67946"/>
                <a:gridCol w="1584175"/>
                <a:gridCol w="1584175"/>
                <a:gridCol w="1907704"/>
              </a:tblGrid>
              <a:tr h="1225214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наименование раздела, подраздела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2022</a:t>
                      </a: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 исполнение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2023 </a:t>
                      </a:r>
                    </a:p>
                    <a:p>
                      <a:pPr algn="ctr"/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Уточненный план</a:t>
                      </a:r>
                      <a:endParaRPr lang="ru-RU" sz="14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ПРОЕКТ</a:t>
                      </a:r>
                    </a:p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2024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</a:tr>
              <a:tr h="496892">
                <a:tc>
                  <a:txBody>
                    <a:bodyPr/>
                    <a:lstStyle/>
                    <a:p>
                      <a:pPr algn="l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Общегосударственные вопросы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19 366,7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21 108,1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20 641,2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</a:tr>
              <a:tr h="496892">
                <a:tc>
                  <a:txBody>
                    <a:bodyPr/>
                    <a:lstStyle/>
                    <a:p>
                      <a:pPr algn="l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Национальная оборона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188,3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207,7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216,2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</a:tr>
              <a:tr h="496892">
                <a:tc>
                  <a:txBody>
                    <a:bodyPr/>
                    <a:lstStyle/>
                    <a:p>
                      <a:pPr algn="l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Национальная безопасность и правоохранительная деятельность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2 530,7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995,5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334,2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</a:tr>
              <a:tr h="496892">
                <a:tc>
                  <a:txBody>
                    <a:bodyPr/>
                    <a:lstStyle/>
                    <a:p>
                      <a:pPr algn="l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Национальная экономика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11 869,3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13 585,9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r>
                        <a:rPr lang="ru-RU" sz="14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096,2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</a:tr>
              <a:tr h="496892">
                <a:tc>
                  <a:txBody>
                    <a:bodyPr/>
                    <a:lstStyle/>
                    <a:p>
                      <a:pPr algn="l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Жилищно-коммунальное хозяйство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12 622,9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85 851,8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15 238,7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</a:tr>
              <a:tr h="496892">
                <a:tc>
                  <a:txBody>
                    <a:bodyPr/>
                    <a:lstStyle/>
                    <a:p>
                      <a:pPr algn="l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Образование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54,6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92,7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80,6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</a:tr>
              <a:tr h="496892">
                <a:tc>
                  <a:txBody>
                    <a:bodyPr/>
                    <a:lstStyle/>
                    <a:p>
                      <a:pPr algn="l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Культура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460,0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425,1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</a:tr>
              <a:tr h="496892">
                <a:tc>
                  <a:txBody>
                    <a:bodyPr/>
                    <a:lstStyle/>
                    <a:p>
                      <a:pPr algn="l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Социальная политика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4 175,0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4 257,5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4 396,4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</a:tr>
              <a:tr h="496892">
                <a:tc>
                  <a:txBody>
                    <a:bodyPr/>
                    <a:lstStyle/>
                    <a:p>
                      <a:pPr algn="l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Физическая культура и спорт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29,9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32,9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26,3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Герб МО ТСС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60648"/>
            <a:ext cx="648072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1259632" y="297345"/>
            <a:ext cx="7704856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4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АДМИНИСТРАЦИЯ СЕЛЬСКОГО ПОСЕЛЕНИЯ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14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«ТЕЛЬВИСОЧНЫЙ СЕЛЬСОВЕТ» ЗАПОЛЯРНОГО РАЙОНА НЕНЕЦКОГО АВТОНОМНОГО ОКРУГА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457200" y="764704"/>
            <a:ext cx="8305800" cy="576064"/>
          </a:xfrm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txBody>
          <a:bodyPr>
            <a:normAutofit/>
          </a:bodyPr>
          <a:lstStyle/>
          <a:p>
            <a:pPr algn="ctr"/>
            <a:r>
              <a:rPr lang="ru-RU" sz="2000" dirty="0" smtClean="0"/>
              <a:t> </a:t>
            </a:r>
            <a:r>
              <a:rPr lang="ru-RU" sz="2000" b="1" dirty="0" smtClean="0"/>
              <a:t>СТРУКТУРА РАСХОДОВ МЕСТНОГО БЮДЖЕТА  НА 2024 ГОД</a:t>
            </a:r>
            <a:endParaRPr lang="ru-RU" sz="2000" b="1" dirty="0"/>
          </a:p>
        </p:txBody>
      </p:sp>
      <p:graphicFrame>
        <p:nvGraphicFramePr>
          <p:cNvPr id="5" name="Диаграмма 4"/>
          <p:cNvGraphicFramePr>
            <a:graphicFrameLocks/>
          </p:cNvGraphicFramePr>
          <p:nvPr/>
        </p:nvGraphicFramePr>
        <p:xfrm>
          <a:off x="-108520" y="1412777"/>
          <a:ext cx="9144000" cy="54452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Герб МО ТСС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60648"/>
            <a:ext cx="648072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2411760" y="476672"/>
            <a:ext cx="61926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Общегосударственные вопросы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25" name="Таблица 24"/>
          <p:cNvGraphicFramePr>
            <a:graphicFrameLocks noGrp="1"/>
          </p:cNvGraphicFramePr>
          <p:nvPr/>
        </p:nvGraphicFramePr>
        <p:xfrm>
          <a:off x="2" y="1124743"/>
          <a:ext cx="9143998" cy="573325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33157"/>
                <a:gridCol w="1512924"/>
                <a:gridCol w="1699016"/>
                <a:gridCol w="1898901"/>
              </a:tblGrid>
              <a:tr h="828073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Наименование 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2022</a:t>
                      </a: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 факт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2023</a:t>
                      </a:r>
                    </a:p>
                    <a:p>
                      <a:pPr algn="ctr"/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уточненный план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Проект</a:t>
                      </a:r>
                    </a:p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2024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</a:tr>
              <a:tr h="828073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Функционирование высшего должностного лица муниципального образования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3 638,6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3825,7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3 440,3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</a:tr>
              <a:tr h="828073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Функционирование представительных органов  муниципальных образований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84,0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84,0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84,0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</a:tr>
              <a:tr h="828073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Функционирование  исполнительных органов  власти  местных администраций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12 386,6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12 688,1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13 516,6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</a:tr>
              <a:tr h="828073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Обеспечение деятельности  органов финансово-бюджетного контроля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528,2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528,2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560,9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</a:tr>
              <a:tr h="586552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Проведение выборов главы и представительных органов 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388,5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</a:tr>
              <a:tr h="419787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Резервные фонды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50,0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50,0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</a:tr>
              <a:tr h="586552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Другие общегосударственные вопросы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22 659,3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3 543,6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2 989,4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Герб МО ТСС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60648"/>
            <a:ext cx="648072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1835696" y="260648"/>
            <a:ext cx="73083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0" y="1700810"/>
          <a:ext cx="8964488" cy="4320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439953"/>
                <a:gridCol w="1522474"/>
                <a:gridCol w="1522474"/>
                <a:gridCol w="1479587"/>
              </a:tblGrid>
              <a:tr h="720080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наименование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2022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2023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2024</a:t>
                      </a:r>
                      <a:endParaRPr lang="ru-RU" sz="2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</a:tr>
              <a:tr h="720080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Муниципальные должности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2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</a:tr>
              <a:tr h="720080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Муниципальные служащие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2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</a:tr>
              <a:tr h="720080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Специалисты, не относящиеся к муниципальной должности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6,0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6,0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6,0</a:t>
                      </a:r>
                      <a:endParaRPr lang="ru-RU" sz="2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</a:tr>
              <a:tr h="720080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Технический персонал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1,65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1,65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2,15</a:t>
                      </a:r>
                      <a:endParaRPr lang="ru-RU" sz="2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</a:tr>
              <a:tr h="720080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всего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9,65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9,65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10,15</a:t>
                      </a:r>
                      <a:endParaRPr lang="ru-RU" sz="2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0" y="836712"/>
            <a:ext cx="914400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СВЕДЕНИЯ О ЧИСЛЕННОСТИ МУНИЦИПАЛЬНЫХ  СЛУЖАЩИХ   И ДОЛЖНОСТЯХ, НЕ ОТНОСЯЩИХСЯ К МУНИЦИПАЛЬНОЙ СЛУЖБЕ </a:t>
            </a:r>
            <a:endParaRPr lang="ru-RU" dirty="0"/>
          </a:p>
        </p:txBody>
      </p:sp>
    </p:spTree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Герб МО ТСС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60648"/>
            <a:ext cx="648072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1835696" y="260648"/>
            <a:ext cx="73083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Национальная оборона. </a:t>
            </a:r>
          </a:p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Национальная безопасность и правоохранительная деятельность.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25" name="Таблица 24"/>
          <p:cNvGraphicFramePr>
            <a:graphicFrameLocks noGrp="1"/>
          </p:cNvGraphicFramePr>
          <p:nvPr/>
        </p:nvGraphicFramePr>
        <p:xfrm>
          <a:off x="107503" y="1268759"/>
          <a:ext cx="8928992" cy="518457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50952"/>
                <a:gridCol w="1262866"/>
                <a:gridCol w="1706053"/>
                <a:gridCol w="1909121"/>
              </a:tblGrid>
              <a:tr h="1398087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Наименование 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2022</a:t>
                      </a: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 факт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2023</a:t>
                      </a: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уточненный план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Проект</a:t>
                      </a:r>
                    </a:p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2024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</a:tr>
              <a:tr h="990313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Мобилизационная и вневойсковая подготовка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188,3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207,7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216,2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</a:tr>
              <a:tr h="990313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Обеспечение пожарной безопасности (МБ)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213,1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213,7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284,1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</a:tr>
              <a:tr h="1805863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Другие вопросы в области национальной безопасности и правоохранительной деятельности.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90,5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781,8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50,1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Герб МО ТСС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60648"/>
            <a:ext cx="648072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1835696" y="260648"/>
            <a:ext cx="73083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Национальная экономика.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25" name="Таблица 24"/>
          <p:cNvGraphicFramePr>
            <a:graphicFrameLocks noGrp="1"/>
          </p:cNvGraphicFramePr>
          <p:nvPr/>
        </p:nvGraphicFramePr>
        <p:xfrm>
          <a:off x="107505" y="1124743"/>
          <a:ext cx="8856982" cy="2880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47029"/>
                <a:gridCol w="1425578"/>
                <a:gridCol w="1501902"/>
                <a:gridCol w="1882473"/>
              </a:tblGrid>
              <a:tr h="767450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Наименование 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2022</a:t>
                      </a: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факт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2023</a:t>
                      </a: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уточненный план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Проект</a:t>
                      </a:r>
                    </a:p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2024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</a:tr>
              <a:tr h="543611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Транспорт </a:t>
                      </a:r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(содержание мест причаливания)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171,8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869,0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882,2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</a:tr>
              <a:tr h="99129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Дорожное хозяйство (дорожные фонды).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11 617,5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12 675,9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 </a:t>
                      </a:r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196,0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</a:tr>
              <a:tr h="577969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Другие вопросы в области национальной экономики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80,0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41,0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18,0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</a:tr>
            </a:tbl>
          </a:graphicData>
        </a:graphic>
      </p:graphicFrame>
      <p:pic>
        <p:nvPicPr>
          <p:cNvPr id="6" name="Содержимое 15" descr="гнагн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4221088"/>
            <a:ext cx="8856984" cy="2636912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Герб МО ТСС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60648"/>
            <a:ext cx="648072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2267744" y="260648"/>
            <a:ext cx="65527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Жилищно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– коммунальное хозяйство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25" name="Таблица 24"/>
          <p:cNvGraphicFramePr>
            <a:graphicFrameLocks noGrp="1"/>
          </p:cNvGraphicFramePr>
          <p:nvPr/>
        </p:nvGraphicFramePr>
        <p:xfrm>
          <a:off x="1" y="1052735"/>
          <a:ext cx="9143998" cy="32520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65386"/>
                <a:gridCol w="1452404"/>
                <a:gridCol w="1699452"/>
                <a:gridCol w="2026756"/>
              </a:tblGrid>
              <a:tr h="748084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Наименование 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2022</a:t>
                      </a: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факт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2023</a:t>
                      </a: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 уточненный план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Проект </a:t>
                      </a:r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2024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</a:tr>
              <a:tr h="443419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Жилищное хозяйство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1 358,1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72 493,4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3 233,5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</a:tr>
              <a:tr h="808587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Коммунальное хозяйство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7 731,6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7 383,1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7 744,9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</a:tr>
              <a:tr h="443419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Благоустройство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3 533,2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3 632,5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3 900,7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</a:tr>
              <a:tr h="808587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Другие вопросы в области жилищно-коммунального хозяйства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342,8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359,6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</a:tr>
            </a:tbl>
          </a:graphicData>
        </a:graphic>
      </p:graphicFrame>
      <p:pic>
        <p:nvPicPr>
          <p:cNvPr id="9" name="Picture 2" descr="C:\Users\Виктория\Desktop\b2cc9a7e258cd1a9692567453cbb74a1.jpg"/>
          <p:cNvPicPr>
            <a:picLocks noChangeAspect="1" noChangeArrowheads="1"/>
          </p:cNvPicPr>
          <p:nvPr/>
        </p:nvPicPr>
        <p:blipFill>
          <a:blip r:embed="rId3" cstate="print"/>
          <a:srcRect t="31763" b="20952"/>
          <a:stretch>
            <a:fillRect/>
          </a:stretch>
        </p:blipFill>
        <p:spPr bwMode="auto">
          <a:xfrm>
            <a:off x="-252536" y="3789040"/>
            <a:ext cx="9144000" cy="3068960"/>
          </a:xfrm>
          <a:prstGeom prst="rect">
            <a:avLst/>
          </a:prstGeom>
          <a:noFill/>
          <a:effectLst>
            <a:softEdge rad="635000"/>
          </a:effectLst>
        </p:spPr>
      </p:pic>
    </p:spTree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Герб МО ТСС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60648"/>
            <a:ext cx="648072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2411760" y="260648"/>
            <a:ext cx="67322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Образование. Культура. Социальная политика. </a:t>
            </a:r>
          </a:p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Физическая культура и спорт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25" name="Таблица 24"/>
          <p:cNvGraphicFramePr>
            <a:graphicFrameLocks noGrp="1"/>
          </p:cNvGraphicFramePr>
          <p:nvPr/>
        </p:nvGraphicFramePr>
        <p:xfrm>
          <a:off x="2" y="1052736"/>
          <a:ext cx="9143998" cy="324035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48496"/>
                <a:gridCol w="1293276"/>
                <a:gridCol w="1747135"/>
                <a:gridCol w="1955091"/>
              </a:tblGrid>
              <a:tr h="799747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Наименование 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2022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 факт</a:t>
                      </a:r>
                    </a:p>
                    <a:p>
                      <a:pPr algn="ctr"/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2023</a:t>
                      </a: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уточненный план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Проект</a:t>
                      </a:r>
                    </a:p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2024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</a:tr>
              <a:tr h="619158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Образование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51,1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51,1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80,6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</a:tr>
              <a:tr h="619158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Культура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460,0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425,1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</a:tr>
              <a:tr h="619158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Социальная политика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4 175,0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4 257,5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4 396,4</a:t>
                      </a:r>
                      <a:endParaRPr lang="ru-RU" sz="160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</a:tr>
              <a:tr h="583138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Физическая культура и спорт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29,9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32,9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26,3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</a:tr>
            </a:tbl>
          </a:graphicData>
        </a:graphic>
      </p:graphicFrame>
      <p:pic>
        <p:nvPicPr>
          <p:cNvPr id="8" name="Рисунок 7" descr="DSC0437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411760" y="4509120"/>
            <a:ext cx="2736304" cy="23488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 descr="image203202176 (1)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4581128"/>
            <a:ext cx="2411760" cy="227687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Герб МО ТСС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60648"/>
            <a:ext cx="648072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1259632" y="405067"/>
            <a:ext cx="763284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4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АДМИНИСТРАЦИЯ СЕЛЬСКОГО ПОСЕЛЕНИЯ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14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«ТЕЛЬВИСОЧНЫЙ СЕЛЬСОВЕТ» ЗАПОЛЯРНОГО РАЙОНА НЕНЕЦКОГО АВТОНОМНОГО ОКРУГА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467544" y="1124744"/>
            <a:ext cx="8305800" cy="432048"/>
          </a:xfrm>
        </p:spPr>
        <p:txBody>
          <a:bodyPr>
            <a:no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МЕЖБЮДЖЕТНЫЕ ТРАНСФЕРТЫ  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Муниципальному району « «ЗАПОЛЯРНЫЙ РАЙОН»  тыс.руб.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0" y="1695088"/>
          <a:ext cx="9144000" cy="2468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92773"/>
                <a:gridCol w="1432794"/>
                <a:gridCol w="1264230"/>
                <a:gridCol w="1854203"/>
              </a:tblGrid>
              <a:tr h="65379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i="0" u="none" strike="noStrike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Показатель</a:t>
                      </a:r>
                    </a:p>
                    <a:p>
                      <a:pPr algn="ctr"/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2022</a:t>
                      </a: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факт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2023</a:t>
                      </a: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уточненный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план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Проект</a:t>
                      </a:r>
                    </a:p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2024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</a:tr>
              <a:tr h="65379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Иные межбюджетные трансферты для выполнения переданных полномочий контрольно-счетного органа поселения по осуществлению внешнего муниципального финансового контроля</a:t>
                      </a:r>
                    </a:p>
                    <a:p>
                      <a:pPr algn="ctr"/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528,2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528,2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560,9</a:t>
                      </a:r>
                      <a:endParaRPr lang="ru-RU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Герб МО ТСС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60648"/>
            <a:ext cx="648072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1259632" y="405067"/>
            <a:ext cx="7704856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4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АДМИНИСТРАЦИЯ СЕЛЬСКОГО ПОСЕЛЕНИЯ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14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«ТЕЛЬВИСОЧНЫЙ СЕЛЬСОВЕТ» ЗАПОЛЯРНОГО РАЙОНА НЕНЕЦКОГО АВТОНОМНОГО ОКРУГА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71600" y="1412776"/>
            <a:ext cx="2520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683568" y="1412776"/>
            <a:ext cx="2376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683568" y="1196752"/>
            <a:ext cx="3384376" cy="92333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bg2">
                <a:lumMod val="25000"/>
              </a:schemeClr>
            </a:solidFill>
          </a:ln>
          <a:effectLst>
            <a:softEdge rad="317500"/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Муниципальное образование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Тельвисочный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сельсовет»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Ненецкого автономного округа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0" name="Прямая со стрелкой 9"/>
          <p:cNvCxnSpPr/>
          <p:nvPr/>
        </p:nvCxnSpPr>
        <p:spPr>
          <a:xfrm flipV="1">
            <a:off x="4716016" y="1700808"/>
            <a:ext cx="2304256" cy="7200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>
            <a:off x="4067944" y="1988840"/>
            <a:ext cx="2520280" cy="72008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>
            <a:off x="2411760" y="2636912"/>
            <a:ext cx="0" cy="115212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1475656" y="4149080"/>
            <a:ext cx="2304256" cy="369332"/>
          </a:xfrm>
          <a:prstGeom prst="rect">
            <a:avLst/>
          </a:prstGeom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3 населенных пункта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7" name="Прямая со стрелкой 16"/>
          <p:cNvCxnSpPr>
            <a:stCxn id="15" idx="2"/>
          </p:cNvCxnSpPr>
          <p:nvPr/>
        </p:nvCxnSpPr>
        <p:spPr>
          <a:xfrm flipH="1">
            <a:off x="971600" y="4518412"/>
            <a:ext cx="1656184" cy="63878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>
            <a:stCxn id="15" idx="2"/>
          </p:cNvCxnSpPr>
          <p:nvPr/>
        </p:nvCxnSpPr>
        <p:spPr>
          <a:xfrm flipH="1">
            <a:off x="2411760" y="4518412"/>
            <a:ext cx="216024" cy="99882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>
            <a:stCxn id="15" idx="2"/>
          </p:cNvCxnSpPr>
          <p:nvPr/>
        </p:nvCxnSpPr>
        <p:spPr>
          <a:xfrm>
            <a:off x="2627784" y="4518412"/>
            <a:ext cx="1296144" cy="56677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107504" y="5445224"/>
            <a:ext cx="1584176" cy="369332"/>
          </a:xfrm>
          <a:prstGeom prst="rect">
            <a:avLst/>
          </a:prstGeom>
          <a:solidFill>
            <a:srgbClr val="92D050"/>
          </a:solidFill>
          <a:ln>
            <a:solidFill>
              <a:schemeClr val="bg2">
                <a:lumMod val="25000"/>
              </a:schemeClr>
            </a:solidFill>
          </a:ln>
          <a:effectLst>
            <a:glow rad="139700">
              <a:schemeClr val="accent4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r>
              <a:rPr lang="ru-RU" dirty="0" smtClean="0"/>
              <a:t>с. </a:t>
            </a:r>
            <a:r>
              <a:rPr lang="ru-RU" dirty="0" err="1" smtClean="0"/>
              <a:t>Тельвиска</a:t>
            </a:r>
            <a:endParaRPr lang="ru-RU" dirty="0"/>
          </a:p>
        </p:txBody>
      </p:sp>
      <p:sp>
        <p:nvSpPr>
          <p:cNvPr id="23" name="TextBox 22"/>
          <p:cNvSpPr txBox="1"/>
          <p:nvPr/>
        </p:nvSpPr>
        <p:spPr>
          <a:xfrm>
            <a:off x="2123728" y="5661248"/>
            <a:ext cx="1656184" cy="369332"/>
          </a:xfrm>
          <a:prstGeom prst="rect">
            <a:avLst/>
          </a:prstGeom>
          <a:solidFill>
            <a:srgbClr val="92D050"/>
          </a:solidFill>
          <a:ln>
            <a:solidFill>
              <a:schemeClr val="bg2">
                <a:lumMod val="25000"/>
              </a:schemeClr>
            </a:solidFill>
          </a:ln>
          <a:effectLst>
            <a:glow rad="139700">
              <a:schemeClr val="accent4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r>
              <a:rPr lang="ru-RU" dirty="0" err="1" smtClean="0"/>
              <a:t>д.Макарово</a:t>
            </a:r>
            <a:endParaRPr lang="ru-RU" dirty="0"/>
          </a:p>
        </p:txBody>
      </p:sp>
      <p:sp>
        <p:nvSpPr>
          <p:cNvPr id="24" name="TextBox 23"/>
          <p:cNvSpPr txBox="1"/>
          <p:nvPr/>
        </p:nvSpPr>
        <p:spPr>
          <a:xfrm>
            <a:off x="4067944" y="5157192"/>
            <a:ext cx="1728192" cy="369332"/>
          </a:xfrm>
          <a:prstGeom prst="rect">
            <a:avLst/>
          </a:prstGeom>
          <a:solidFill>
            <a:srgbClr val="92D050"/>
          </a:solidFill>
          <a:ln>
            <a:solidFill>
              <a:schemeClr val="bg2">
                <a:lumMod val="25000"/>
              </a:schemeClr>
            </a:solidFill>
          </a:ln>
          <a:effectLst>
            <a:glow rad="101600">
              <a:schemeClr val="accent5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r>
              <a:rPr lang="ru-RU" dirty="0" smtClean="0"/>
              <a:t>д.Устье</a:t>
            </a:r>
            <a:endParaRPr lang="ru-RU" dirty="0"/>
          </a:p>
        </p:txBody>
      </p:sp>
      <p:sp>
        <p:nvSpPr>
          <p:cNvPr id="29" name="TextBox 28"/>
          <p:cNvSpPr txBox="1"/>
          <p:nvPr/>
        </p:nvSpPr>
        <p:spPr>
          <a:xfrm>
            <a:off x="7236296" y="1340768"/>
            <a:ext cx="1368152" cy="369332"/>
          </a:xfrm>
          <a:prstGeom prst="rect">
            <a:avLst/>
          </a:prstGeom>
          <a:solidFill>
            <a:schemeClr val="accent4"/>
          </a:solidFill>
          <a:ln>
            <a:solidFill>
              <a:schemeClr val="bg2">
                <a:lumMod val="25000"/>
              </a:schemeClr>
            </a:solidFill>
          </a:ln>
          <a:effectLst>
            <a:glow rad="139700">
              <a:schemeClr val="accent6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257,05  га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6660232" y="2348880"/>
            <a:ext cx="2304256" cy="923330"/>
          </a:xfrm>
          <a:prstGeom prst="rect">
            <a:avLst/>
          </a:prstGeom>
          <a:solidFill>
            <a:srgbClr val="FFFF00"/>
          </a:solidFill>
          <a:ln>
            <a:solidFill>
              <a:schemeClr val="accent1">
                <a:lumMod val="75000"/>
              </a:schemeClr>
            </a:solidFill>
          </a:ln>
          <a:effectLst>
            <a:glow rad="139700">
              <a:schemeClr val="accent4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821 человек без учета временно зарегистрированных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36" name="Прямая со стрелкой 35"/>
          <p:cNvCxnSpPr/>
          <p:nvPr/>
        </p:nvCxnSpPr>
        <p:spPr>
          <a:xfrm>
            <a:off x="3563888" y="2204864"/>
            <a:ext cx="2808312" cy="18002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>
            <a:off x="6444208" y="4149080"/>
            <a:ext cx="2520280" cy="923330"/>
          </a:xfrm>
          <a:prstGeom prst="rect">
            <a:avLst/>
          </a:prstGeom>
          <a:solidFill>
            <a:srgbClr val="FFFF00"/>
          </a:solidFill>
          <a:ln>
            <a:solidFill>
              <a:schemeClr val="bg2">
                <a:lumMod val="25000"/>
              </a:schemeClr>
            </a:solidFill>
          </a:ln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850 человек с 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учетом временно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зарегистрированных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Герб МО ТСС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60648"/>
            <a:ext cx="648072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2411760" y="260648"/>
            <a:ext cx="67322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Социально – значимые проекты.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25" name="Таблица 24"/>
          <p:cNvGraphicFramePr>
            <a:graphicFrameLocks noGrp="1"/>
          </p:cNvGraphicFramePr>
          <p:nvPr/>
        </p:nvGraphicFramePr>
        <p:xfrm>
          <a:off x="2" y="1412776"/>
          <a:ext cx="9143998" cy="410445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48496"/>
                <a:gridCol w="1293276"/>
                <a:gridCol w="1747135"/>
                <a:gridCol w="1955091"/>
              </a:tblGrid>
              <a:tr h="1480218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Наименование 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2022</a:t>
                      </a: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 факт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2023</a:t>
                      </a: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Уточненный</a:t>
                      </a: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 план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Проект</a:t>
                      </a:r>
                    </a:p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2024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</a:tr>
              <a:tr h="1145975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Проведение мероприятий для детей и молодежи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51,1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51,1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53,1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</a:tr>
              <a:tr h="1478262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Возмещение пенсионерам старше</a:t>
                      </a:r>
                      <a:r>
                        <a:rPr lang="ru-RU" sz="16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70-ти лет капитального ремонта, находящегося в их собственности жилого помещения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204,0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204,0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Герб МО ТСС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60648"/>
            <a:ext cx="648072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1259632" y="405067"/>
            <a:ext cx="763284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4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АДМИНИСТРАЦИЯ СЕЛЬСКОГО ПОСЕЛЕНИЯ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14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«ТЕЛЬВИСОЧНЫЙ СЕЛЬСОВЕТ» ЗАПОЛЯРНОГО РАЙОНА НЕНЕЦКОГО АВТОНОМНОГО ОКРУГА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467544" y="908720"/>
            <a:ext cx="8305800" cy="64807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000" dirty="0" smtClean="0"/>
              <a:t>МУНИЦИПАЛЬНЫЕ ПРОГРАММЫ </a:t>
            </a:r>
            <a:br>
              <a:rPr lang="ru-RU" sz="2000" dirty="0" smtClean="0"/>
            </a:br>
            <a:r>
              <a:rPr lang="ru-RU" sz="2000" dirty="0" smtClean="0"/>
              <a:t>Сельского поселения  «ТЕЛЬВИСОЧНЫЙ СЕЛЬСОВЕТ» ЗР НАО</a:t>
            </a:r>
            <a:endParaRPr lang="ru-RU" sz="2000" dirty="0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179513" y="1628800"/>
          <a:ext cx="8784974" cy="3657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117831"/>
                <a:gridCol w="1194815"/>
                <a:gridCol w="1236164"/>
                <a:gridCol w="1236164"/>
              </a:tblGrid>
              <a:tr h="792088"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Наименование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2022</a:t>
                      </a:r>
                    </a:p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факт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2023</a:t>
                      </a:r>
                    </a:p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уточненный план</a:t>
                      </a:r>
                    </a:p>
                    <a:p>
                      <a:pPr algn="ctr"/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Проект</a:t>
                      </a:r>
                    </a:p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2024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</a:tr>
              <a:tr h="792088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Муниципальная программа «Молодежь Сельского поселения  "</a:t>
                      </a:r>
                      <a:r>
                        <a:rPr lang="ru-RU" sz="1200" b="0" i="0" u="none" strike="noStrike" dirty="0" err="1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Тельвисочный</a:t>
                      </a:r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сельсовет" заполярного района Ненецкого автономного округа на 2022 - 2024 годы"</a:t>
                      </a:r>
                    </a:p>
                    <a:p>
                      <a:pPr algn="ctr"/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51,1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51,1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53,1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</a:tr>
              <a:tr h="792088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Муниципальная программа "Снос домов, признанных в установленном порядке ветхими и/или аварийными и подлежащими сносу или реконструкции, на территории Сельского поселения  "</a:t>
                      </a:r>
                      <a:r>
                        <a:rPr lang="ru-RU" sz="1200" b="0" i="0" u="none" strike="noStrike" dirty="0" err="1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Тельвисочный</a:t>
                      </a:r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сельсовет" заполярного района Ненецкого автономного округа на 2022 - 2024 годы.</a:t>
                      </a:r>
                    </a:p>
                    <a:p>
                      <a:pPr algn="ctr"/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5 836,6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</a:tr>
              <a:tr h="792088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Муниципальная программа  «Развитие и поддержка  муниципального жилищного фонда  Сельского поселения  "</a:t>
                      </a:r>
                      <a:r>
                        <a:rPr lang="ru-RU" sz="1200" b="0" i="0" u="none" strike="noStrike" dirty="0" err="1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Тельвисочный</a:t>
                      </a:r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сельсовет" заполярного района Ненецкого автономного округа на 2022 - 2024 годы».</a:t>
                      </a:r>
                    </a:p>
                    <a:p>
                      <a:pPr algn="ctr"/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98,0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98,0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100,0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Герб МО ТСС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60648"/>
            <a:ext cx="648072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1043608" y="0"/>
            <a:ext cx="8100392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3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АДМИНИСТРАЦИЯ СЕЛЬСКОГО ПОСЕЛЕНИЯ</a:t>
            </a: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13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«ТЕЛЬВИСОЧНЫЙ СЕЛЬСОВЕТ» 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3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ЗАПОЛЯРНОГО РАЙОНА НЕНЕЦКОГО АВТОНОМНОГО ОКРУГА</a:t>
            </a:r>
            <a:endParaRPr lang="ru-RU" sz="13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79512" y="2204864"/>
            <a:ext cx="8712968" cy="3170099"/>
          </a:xfrm>
          <a:prstGeom prst="rect">
            <a:avLst/>
          </a:prstGeom>
          <a:ln>
            <a:solidFill>
              <a:srgbClr val="7030A0"/>
            </a:solidFill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txBody>
          <a:bodyPr wrap="square">
            <a:sp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Публичные слушания по обсуждению проекта местного бюджета</a:t>
            </a:r>
          </a:p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на 2024 год состоятся  29 ноября 2023 года 17:00 час  в здании Администрации Сельского поселения «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Тельвисочный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сельсовет»  Заполярного района  Ненецкого автономного округа</a:t>
            </a:r>
          </a:p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Проект решения «О местном бюджете на 2024 год»  размещен</a:t>
            </a:r>
          </a:p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на официальном сайте Администрации</a:t>
            </a:r>
          </a:p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E-mail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telwiska@mail.ru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  - Бюджет для граждан –  Решения по бюджету – Решения  по бюджету 2024 - Проект решения «О местном бюджете на 2024 год» (презентация)</a:t>
            </a:r>
            <a:endParaRPr lang="en-US" sz="2000" i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51521" y="1484784"/>
            <a:ext cx="8568952" cy="33855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70C0"/>
            </a:solidFill>
          </a:ln>
          <a:scene3d>
            <a:camera prst="orthographicFront"/>
            <a:lightRig rig="threePt" dir="t"/>
          </a:scene3d>
          <a:sp3d>
            <a:bevelT prst="convex"/>
          </a:sp3d>
        </p:spPr>
        <p:txBody>
          <a:bodyPr wrap="square" rtlCol="0">
            <a:spAutoFit/>
          </a:bodyPr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УЧАСТИЕ ГРАЖДАН В ОБСУЖДЕНИИ ПРОЕКТА МЕСТНОГО БЮДЖЕТА НА 2024  ГОД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457200" y="188640"/>
            <a:ext cx="8305800" cy="864096"/>
          </a:xfrm>
        </p:spPr>
        <p:txBody>
          <a:bodyPr>
            <a:noAutofit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Социально экономическое  развитие сельского поселения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27584" y="191683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0" y="1052734"/>
          <a:ext cx="9144000" cy="5814786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123728"/>
                <a:gridCol w="720080"/>
                <a:gridCol w="936104"/>
                <a:gridCol w="864096"/>
                <a:gridCol w="1008112"/>
                <a:gridCol w="1080120"/>
                <a:gridCol w="1080120"/>
                <a:gridCol w="1331640"/>
              </a:tblGrid>
              <a:tr h="854713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Показатель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един.</a:t>
                      </a:r>
                    </a:p>
                    <a:p>
                      <a:r>
                        <a:rPr lang="ru-RU" sz="16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изм</a:t>
                      </a:r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2021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2022</a:t>
                      </a:r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85725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2023 оценка</a:t>
                      </a:r>
                    </a:p>
                    <a:p>
                      <a:pPr marL="0" indent="85725"/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2024</a:t>
                      </a:r>
                    </a:p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прогноз</a:t>
                      </a:r>
                      <a:endParaRPr lang="ru-RU" sz="1600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2025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прогноз</a:t>
                      </a:r>
                    </a:p>
                    <a:p>
                      <a:endParaRPr lang="ru-RU" sz="1600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2026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прогноз</a:t>
                      </a:r>
                    </a:p>
                    <a:p>
                      <a:endParaRPr lang="ru-RU" sz="1600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/>
                    </a:solidFill>
                  </a:tcPr>
                </a:tc>
              </a:tr>
              <a:tr h="601465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Население зарегистрированное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Чел.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820/850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808/846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821/850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800/838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800/838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800/838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23505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Инфраструктура: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200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200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200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38153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Электрические сети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метр.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14062,07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14 062,07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14 062,07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14 062,07</a:t>
                      </a:r>
                    </a:p>
                    <a:p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14 062,07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14 062,07</a:t>
                      </a:r>
                    </a:p>
                  </a:txBody>
                  <a:tcPr/>
                </a:tc>
              </a:tr>
              <a:tr h="523505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Электростанции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шт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601465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Трансформаторные</a:t>
                      </a:r>
                      <a:r>
                        <a:rPr lang="ru-RU" sz="16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подстанции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шт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23505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Протяженность ВЛ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метр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11338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11338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11338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11338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11338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11338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23505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Котельные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шт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23505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Теплотрассы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метр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4390,15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4390,15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4390,15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4390,15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4390,15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4390,15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601465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Газораспределительная сеть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метр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1655,15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1655,15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1655,15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1655,15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1655,15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1655,15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827584" y="191683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0" y="1124746"/>
          <a:ext cx="9144000" cy="5998446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123728"/>
                <a:gridCol w="720080"/>
                <a:gridCol w="1080120"/>
                <a:gridCol w="864096"/>
                <a:gridCol w="936104"/>
                <a:gridCol w="1152128"/>
                <a:gridCol w="1152128"/>
                <a:gridCol w="1115616"/>
              </a:tblGrid>
              <a:tr h="783001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Показатель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един.</a:t>
                      </a:r>
                    </a:p>
                    <a:p>
                      <a:r>
                        <a:rPr lang="ru-RU" sz="14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изм</a:t>
                      </a: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2021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2022</a:t>
                      </a:r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85725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2023 оценка</a:t>
                      </a:r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2024</a:t>
                      </a:r>
                    </a:p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прогноз</a:t>
                      </a:r>
                      <a:endParaRPr lang="ru-RU" sz="1600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2025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прогноз</a:t>
                      </a:r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2026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прогноз</a:t>
                      </a:r>
                    </a:p>
                  </a:txBody>
                  <a:tcPr>
                    <a:solidFill>
                      <a:schemeClr val="accent2"/>
                    </a:solidFill>
                  </a:tcPr>
                </a:tc>
              </a:tr>
              <a:tr h="619876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Многоквартирные дома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шт</a:t>
                      </a:r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кв.м.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42</a:t>
                      </a:r>
                    </a:p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14812,5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37</a:t>
                      </a:r>
                    </a:p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12656,9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38</a:t>
                      </a:r>
                    </a:p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13395,2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37</a:t>
                      </a:r>
                    </a:p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12656,9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37</a:t>
                      </a:r>
                    </a:p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12656,9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37</a:t>
                      </a:r>
                    </a:p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12656,9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783001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Индивидуальные жилые дома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шт</a:t>
                      </a:r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кв.м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140</a:t>
                      </a:r>
                    </a:p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12793,1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150</a:t>
                      </a:r>
                    </a:p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14476,6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146</a:t>
                      </a:r>
                    </a:p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13991,2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150</a:t>
                      </a:r>
                    </a:p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14476,6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150</a:t>
                      </a:r>
                    </a:p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14476,6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150</a:t>
                      </a:r>
                    </a:p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14476,6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05532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Пожарные водоемы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шт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880876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Земельные участки,</a:t>
                      </a:r>
                      <a:r>
                        <a:rPr lang="ru-RU" sz="16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находящиеся в собственности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ед.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104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102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106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106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106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106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880876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Водоснабжение</a:t>
                      </a:r>
                      <a:r>
                        <a:rPr lang="ru-RU" sz="16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(колодцы с питьевой водой)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шт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05532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Дороги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км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5,11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5,11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5,11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5,11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5,11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5,11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619876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Финансирование по благоустройству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тыс. руб.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8535,8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3533,2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3 589,0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3 381,4</a:t>
                      </a:r>
                      <a:endParaRPr lang="ru-RU" sz="1400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3 516,1</a:t>
                      </a:r>
                      <a:endParaRPr lang="ru-RU" sz="1400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3 351,6</a:t>
                      </a:r>
                      <a:endParaRPr lang="ru-RU" sz="1400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619876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Памятники культуры</a:t>
                      </a:r>
                      <a:r>
                        <a:rPr lang="ru-RU" sz="16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(Крест обетный0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шт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Заголовок 7"/>
          <p:cNvSpPr txBox="1">
            <a:spLocks/>
          </p:cNvSpPr>
          <p:nvPr/>
        </p:nvSpPr>
        <p:spPr>
          <a:xfrm>
            <a:off x="457200" y="764704"/>
            <a:ext cx="8305800" cy="288032"/>
          </a:xfrm>
          <a:prstGeom prst="rect">
            <a:avLst/>
          </a:prstGeom>
        </p:spPr>
        <p:txBody>
          <a:bodyPr vert="horz" lIns="0" tIns="45720" r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2" name="Заголовок 7"/>
          <p:cNvSpPr>
            <a:spLocks noGrp="1"/>
          </p:cNvSpPr>
          <p:nvPr>
            <p:ph type="title"/>
          </p:nvPr>
        </p:nvSpPr>
        <p:spPr>
          <a:xfrm>
            <a:off x="457200" y="188640"/>
            <a:ext cx="8305800" cy="936104"/>
          </a:xfrm>
        </p:spPr>
        <p:txBody>
          <a:bodyPr>
            <a:noAutofit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Социально экономическое  развитие сельского поселения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827584" y="191683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0" y="1196752"/>
          <a:ext cx="9144000" cy="5676717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123728"/>
                <a:gridCol w="864096"/>
                <a:gridCol w="864096"/>
                <a:gridCol w="936104"/>
                <a:gridCol w="1080120"/>
                <a:gridCol w="1008112"/>
                <a:gridCol w="1080120"/>
                <a:gridCol w="1187624"/>
              </a:tblGrid>
              <a:tr h="858819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Показатель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един.</a:t>
                      </a:r>
                    </a:p>
                    <a:p>
                      <a:r>
                        <a:rPr lang="ru-RU" sz="16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изм</a:t>
                      </a:r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2021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2022</a:t>
                      </a:r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85725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2023 оценка</a:t>
                      </a:r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2024</a:t>
                      </a:r>
                    </a:p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прогноз</a:t>
                      </a:r>
                      <a:endParaRPr lang="ru-RU" sz="1600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2025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прогноз</a:t>
                      </a:r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2026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прогноз</a:t>
                      </a:r>
                    </a:p>
                  </a:txBody>
                  <a:tcPr>
                    <a:solidFill>
                      <a:schemeClr val="accent2"/>
                    </a:solidFill>
                  </a:tcPr>
                </a:tc>
              </a:tr>
              <a:tr h="1157405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Бюджет МО</a:t>
                      </a:r>
                    </a:p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доходы</a:t>
                      </a:r>
                    </a:p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расходы</a:t>
                      </a:r>
                    </a:p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дефицит/</a:t>
                      </a:r>
                      <a:r>
                        <a:rPr lang="ru-RU" sz="16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профицит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тыс.руб.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тыс.руб.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тыс.руб.</a:t>
                      </a:r>
                    </a:p>
                    <a:p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78 544,1</a:t>
                      </a:r>
                    </a:p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77 666,3</a:t>
                      </a:r>
                    </a:p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877,8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111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211,7</a:t>
                      </a:r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51 297,4</a:t>
                      </a:r>
                    </a:p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570,0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62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322,3</a:t>
                      </a:r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123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185,2</a:t>
                      </a:r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-60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868,2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44 029,8</a:t>
                      </a:r>
                      <a:endParaRPr lang="ru-RU" sz="140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44 029,8</a:t>
                      </a:r>
                      <a:endParaRPr lang="ru-RU" sz="140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40 268,7</a:t>
                      </a:r>
                      <a:endParaRPr lang="ru-RU" sz="140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40 268,7</a:t>
                      </a:r>
                      <a:endParaRPr lang="ru-RU" sz="140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40 931,8</a:t>
                      </a:r>
                      <a:endParaRPr lang="ru-RU" sz="140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40 931,8</a:t>
                      </a:r>
                      <a:endParaRPr lang="ru-RU" sz="140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604354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Малые и средние предприятия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единиц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12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12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17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endParaRPr lang="ru-RU" sz="1400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endParaRPr lang="ru-RU" sz="1400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endParaRPr lang="ru-RU" sz="1400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113283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Численность детей</a:t>
                      </a:r>
                    </a:p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дошкольных </a:t>
                      </a:r>
                      <a:r>
                        <a:rPr lang="ru-RU" sz="16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учр</a:t>
                      </a:r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</a:p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начального обр.</a:t>
                      </a:r>
                    </a:p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среднего обр.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чел</a:t>
                      </a:r>
                    </a:p>
                    <a:p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47</a:t>
                      </a:r>
                    </a:p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35</a:t>
                      </a:r>
                    </a:p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29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44</a:t>
                      </a:r>
                    </a:p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37</a:t>
                      </a:r>
                    </a:p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24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42</a:t>
                      </a:r>
                    </a:p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35</a:t>
                      </a:r>
                    </a:p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45</a:t>
                      </a:r>
                    </a:p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31</a:t>
                      </a:r>
                    </a:p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29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45</a:t>
                      </a:r>
                    </a:p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31</a:t>
                      </a:r>
                    </a:p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29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45</a:t>
                      </a:r>
                    </a:p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31</a:t>
                      </a:r>
                    </a:p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29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51616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Многодетные семьи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13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21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13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21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21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21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986051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Муниципальные должности (служащие)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чел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1400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  <a:p>
                      <a:endParaRPr lang="ru-RU" sz="1400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  <a:p>
                      <a:endParaRPr lang="ru-RU" sz="1400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604354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Муниципальные программы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ru-RU" sz="1400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ru-RU" sz="1400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ru-RU" sz="1400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57200" y="188640"/>
            <a:ext cx="8305800" cy="936104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Социально экономическое  развитие сельского поселения</a:t>
            </a:r>
            <a:endParaRPr lang="ru-RU" sz="2800" dirty="0"/>
          </a:p>
        </p:txBody>
      </p:sp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Герб МО ТСС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60648"/>
            <a:ext cx="648072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1259632" y="405067"/>
            <a:ext cx="763284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4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АДМИНИСТРАЦИЯ СЕЛЬСКОГО ПОСЕЛЕНИЯ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14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«ТЕЛЬВИСОЧНЫЙ СЕЛЬСОВЕТ» ЗАПОЛЯРНОГО РАЙОНА НЕНЕЦКОГО АВТОНОМНОГО ОКРУГА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457200" y="1124744"/>
            <a:ext cx="8305800" cy="792088"/>
          </a:xfrm>
        </p:spPr>
        <p:txBody>
          <a:bodyPr>
            <a:noAutofit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Основные направления налоговой политики 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на 2024 год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27584" y="191683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755576" y="2571222"/>
            <a:ext cx="7272808" cy="31085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ru-RU" sz="1600" dirty="0" smtClean="0"/>
              <a:t>-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снижение недоимки, (изменение к уровню предшествующего года)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исполнение бюджетных назначений по налоговым и неналоговым доходам на соответствующий финансовый год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отсутствие неэффективных налоговых льгот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-увеличение налоговой базы по земельному налогу </a:t>
            </a:r>
          </a:p>
          <a:p>
            <a:pPr>
              <a:buFontTx/>
              <a:buChar char="-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увеличение налоговой базы по местным налогам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Необходимо продолжить работу по выявлению обособленных организаций, осуществляющих деятельность на территории Сельского поселения и зарегистрированных за его пределами и принятию мер по постановке их на  налоговый учет.</a:t>
            </a:r>
          </a:p>
          <a:p>
            <a:endParaRPr lang="ru-RU" sz="1600" dirty="0"/>
          </a:p>
        </p:txBody>
      </p:sp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Герб МО ТСС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60648"/>
            <a:ext cx="648072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1259632" y="405067"/>
            <a:ext cx="756084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4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АДМИНИСТРАЦИЯ СЕЛЬСКОГО ПОСЕЛЕНИЯ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14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«ТЕЛЬВИСОЧНЫЙ СЕЛЬСОВЕТ» ЗАПОЛЯРНОГО РАЙОНА НЕНЕЦКОГО АВТОНОМНОГО ОКРУГА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457200" y="908720"/>
            <a:ext cx="8305800" cy="648072"/>
          </a:xfrm>
        </p:spPr>
        <p:txBody>
          <a:bodyPr>
            <a:no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Основные направления бюджетной политики 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на 2024 год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27584" y="191683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1452836"/>
            <a:ext cx="9144000" cy="550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ru-RU" sz="1600" dirty="0" smtClean="0"/>
              <a:t>-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планирование и осуществление бюджетных расходов с учетом возможностей доходной базы местного бюджета без привлечения заемных средств;</a:t>
            </a:r>
          </a:p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-планирование бюджетных ассигнований исходя из необходимости безусловного исполнения действующих расходных обязательств и сокращения неэффективных бюджетных расходов;</a:t>
            </a:r>
          </a:p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-привлечение средств вышестоящих бюджетов на решение вопросов местного значения в целях сокращения нагрузки на местный бюджет;</a:t>
            </a:r>
          </a:p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-сравнительной оценки эффективности реализации муниципальных программ;</a:t>
            </a:r>
          </a:p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-финансирование приоритетных направлений бюджетных расходов;</a:t>
            </a:r>
          </a:p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-недопущение кредиторской задолженности по заработной плате, социальным выплатам в рамках исполнения публичных обязательств;</a:t>
            </a:r>
          </a:p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Повышение эффективности бюджетных расходов должно осуществляться путем:</a:t>
            </a:r>
          </a:p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-оптимизация структуры штатной численности;</a:t>
            </a:r>
          </a:p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-повышения эффективности использования имущества, находящегося в оперативном управлении муниципальных предприятий;</a:t>
            </a:r>
          </a:p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-оптимизация муниципальных закупок; </a:t>
            </a:r>
          </a:p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-повышения прозрачности бюджета и бюджетного процесса. Необходимо систематическое размещение на официальном сайте Администрации Сельского поселения «</a:t>
            </a:r>
            <a:r>
              <a:rPr lang="ru-RU" sz="1200" dirty="0" err="1" smtClean="0">
                <a:latin typeface="Times New Roman" pitchFamily="18" charset="0"/>
                <a:cs typeface="Times New Roman" pitchFamily="18" charset="0"/>
              </a:rPr>
              <a:t>Тельвисочный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сельсовет» ЗР НАО открытых данных, включая «Бюджет для граждан». Это даст возможность в открытой форме информировать население о направлениях расходования бюджетных средств, об эффективности расходов и целевом использовании.</a:t>
            </a:r>
          </a:p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планирование бюджетных ассигнований исходя из необходимости безусловного исполнения действующих расходных обязательств муниципального образования;</a:t>
            </a:r>
          </a:p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- сравнительная оценка эффективности новых расходных обязательств с учетом сроков и механизмов их реализации; </a:t>
            </a:r>
          </a:p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- повышение прозрачности бюджета муниципального образования;</a:t>
            </a:r>
          </a:p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- формирование программ исходя из четко определенных долгосрочных целей социально – экономического развития муниципального образования;</a:t>
            </a:r>
          </a:p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- определение объема принимаемых обязательств по программам с учетом финансовых возможностей местного бюджета;</a:t>
            </a:r>
          </a:p>
          <a:p>
            <a:pPr>
              <a:buFontTx/>
              <a:buChar char="-"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обеспечение результативности и эффективности использования бюджетных средств, при осуществлении бюджетных расходов в рамках программ;</a:t>
            </a:r>
          </a:p>
          <a:p>
            <a:pPr>
              <a:buFontTx/>
              <a:buChar char="-"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повышения эффективности использования имущества; </a:t>
            </a:r>
          </a:p>
          <a:p>
            <a:pPr>
              <a:buFontTx/>
              <a:buChar char="-"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размещение на официальном сайте открытых данных, включая «Бюджет для граждан». </a:t>
            </a:r>
          </a:p>
          <a:p>
            <a:pPr marL="0" marR="0" lvl="0" indent="3429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Герб МО ТСС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60648"/>
            <a:ext cx="648072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1259632" y="405067"/>
            <a:ext cx="756084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4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АДМИНИСТРАЦИЯ СЕЛЬСКОГО ПОСЕЛЕНИЯ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14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«ТЕЛЬВИСОЧНЫЙ СЕЛЬСОВЕТ» ЗАПОЛЯРНОГО РАЙОНА НЕНЕЦКОГО АВТОНОМНОГО ОКРУГА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457200" y="908720"/>
            <a:ext cx="8305800" cy="43204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dirty="0" smtClean="0"/>
              <a:t>ОСНОВНЫЕ ХАРАКТЕРИСТИКИ МЕСТНОГО БЮДЖЕТА</a:t>
            </a:r>
            <a:endParaRPr lang="ru-RU" sz="2800" dirty="0"/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107504" y="1412779"/>
          <a:ext cx="9036496" cy="544522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64310"/>
                <a:gridCol w="1707874"/>
                <a:gridCol w="1779035"/>
                <a:gridCol w="1885277"/>
              </a:tblGrid>
              <a:tr h="1573065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Показатель, тыс.руб.</a:t>
                      </a:r>
                    </a:p>
                    <a:p>
                      <a:pPr algn="ctr"/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2022</a:t>
                      </a:r>
                    </a:p>
                    <a:p>
                      <a:pPr algn="ctr" fontAlgn="b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факт</a:t>
                      </a:r>
                    </a:p>
                    <a:p>
                      <a:pPr algn="ctr"/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2023</a:t>
                      </a:r>
                    </a:p>
                    <a:p>
                      <a:pPr algn="ctr" fontAlgn="b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Уточненный </a:t>
                      </a:r>
                    </a:p>
                    <a:p>
                      <a:pPr algn="ctr" fontAlgn="b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план</a:t>
                      </a:r>
                    </a:p>
                    <a:p>
                      <a:pPr algn="ctr"/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2024</a:t>
                      </a:r>
                    </a:p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Проект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</a:tr>
              <a:tr h="389218"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ДОХОДЫ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78 544,1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63 689,0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44 029,8</a:t>
                      </a:r>
                      <a:endParaRPr lang="ru-RU" sz="16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</a:tr>
              <a:tr h="605780">
                <a:tc>
                  <a:txBody>
                    <a:bodyPr/>
                    <a:lstStyle/>
                    <a:p>
                      <a:pPr algn="l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Налоговые, неналоговые доходы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4 152,8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3 942,4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3 689,7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</a:tr>
              <a:tr h="605780">
                <a:tc>
                  <a:txBody>
                    <a:bodyPr/>
                    <a:lstStyle/>
                    <a:p>
                      <a:pPr algn="l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Безвозмездные поступления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74 378,2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59 746,6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40 340,1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</a:tr>
              <a:tr h="605780"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РАСХОДЫ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77 666,3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124 557,2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44 029,8</a:t>
                      </a:r>
                      <a:endParaRPr lang="ru-RU" sz="16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</a:tr>
              <a:tr h="83279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i="0" u="none" strike="noStrike" dirty="0" err="1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Профицит</a:t>
                      </a:r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/ Дефицит (+,-)</a:t>
                      </a:r>
                    </a:p>
                    <a:p>
                      <a:pPr algn="ctr"/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877,8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-60 868,2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</a:tr>
              <a:tr h="83279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Верхний предел муниципального долга</a:t>
                      </a:r>
                    </a:p>
                    <a:p>
                      <a:pPr algn="ctr"/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Герб МО ТСС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60648"/>
            <a:ext cx="648072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1259632" y="405067"/>
            <a:ext cx="756084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4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АДМИНИСТРАЦИЯ СЕЛЬСКОГО ПОСЕЛЕНИЯ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14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«ТЕЛЬВИСОЧНЫЙ СЕЛЬСОВЕТ» ЗАПОЛЯРНОГО РАЙОНА НЕНЕЦКОГО АВТОНОМНОГО ОКРУГА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457200" y="908720"/>
            <a:ext cx="8305800" cy="432048"/>
          </a:xfrm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txBody>
          <a:bodyPr>
            <a:noAutofit/>
          </a:bodyPr>
          <a:lstStyle/>
          <a:p>
            <a:pPr algn="ctr"/>
            <a:r>
              <a:rPr lang="ru-RU" sz="2800" b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Сведения об объемах муниципального долга</a:t>
            </a:r>
            <a:endParaRPr lang="ru-RU" sz="28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-1" y="1484783"/>
          <a:ext cx="9144002" cy="3953370"/>
        </p:xfrm>
        <a:graphic>
          <a:graphicData uri="http://schemas.openxmlformats.org/drawingml/2006/table">
            <a:tbl>
              <a:tblPr/>
              <a:tblGrid>
                <a:gridCol w="2055028"/>
                <a:gridCol w="885244"/>
                <a:gridCol w="1039810"/>
                <a:gridCol w="1039810"/>
                <a:gridCol w="1152222"/>
                <a:gridCol w="969552"/>
                <a:gridCol w="959014"/>
                <a:gridCol w="1043322"/>
              </a:tblGrid>
              <a:tr h="86409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Долговые обязательства</a:t>
                      </a:r>
                    </a:p>
                  </a:txBody>
                  <a:tcPr marL="7034" marR="7034" marT="70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Долг на 01.01.2024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034" marR="7034" marT="70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Планируется к привлечению за  2024 год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034" marR="7034" marT="70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Планируется к погашению  за  2024 год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034" marR="7034" marT="70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Долг на 01.01.2025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034" marR="7034" marT="70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Расходы на обслуживание долга  в 2024 году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034" marR="7034" marT="70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Долг на 01.01.2025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034" marR="7034" marT="70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Долг на 01.01.2027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034" marR="7034" marT="70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325690"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7034" marR="7034" marT="70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</a:t>
                      </a:r>
                    </a:p>
                  </a:txBody>
                  <a:tcPr marL="7034" marR="7034" marT="70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3</a:t>
                      </a:r>
                    </a:p>
                  </a:txBody>
                  <a:tcPr marL="7034" marR="7034" marT="70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4</a:t>
                      </a:r>
                    </a:p>
                  </a:txBody>
                  <a:tcPr marL="7034" marR="7034" marT="70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5</a:t>
                      </a:r>
                    </a:p>
                  </a:txBody>
                  <a:tcPr marL="7034" marR="7034" marT="70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6</a:t>
                      </a:r>
                    </a:p>
                  </a:txBody>
                  <a:tcPr marL="7034" marR="7034" marT="70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7</a:t>
                      </a:r>
                    </a:p>
                  </a:txBody>
                  <a:tcPr marL="7034" marR="7034" marT="70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8</a:t>
                      </a:r>
                    </a:p>
                  </a:txBody>
                  <a:tcPr marL="7034" marR="7034" marT="70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610414"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Кредиты коммерческих банков и иных кредитных организаций</a:t>
                      </a:r>
                    </a:p>
                  </a:txBody>
                  <a:tcPr marL="7034" marR="7034" marT="70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            -     </a:t>
                      </a:r>
                    </a:p>
                  </a:txBody>
                  <a:tcPr marL="7034" marR="7034" marT="70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                -     </a:t>
                      </a:r>
                    </a:p>
                  </a:txBody>
                  <a:tcPr marL="7034" marR="7034" marT="70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                -     </a:t>
                      </a:r>
                    </a:p>
                  </a:txBody>
                  <a:tcPr marL="7034" marR="7034" marT="70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                  -     </a:t>
                      </a:r>
                    </a:p>
                  </a:txBody>
                  <a:tcPr marL="7034" marR="7034" marT="70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              -     </a:t>
                      </a:r>
                    </a:p>
                  </a:txBody>
                  <a:tcPr marL="7034" marR="7034" marT="70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              -     </a:t>
                      </a:r>
                    </a:p>
                  </a:txBody>
                  <a:tcPr marL="7034" marR="7034" marT="70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                -     </a:t>
                      </a:r>
                    </a:p>
                  </a:txBody>
                  <a:tcPr marL="7034" marR="7034" marT="70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325690"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Бюджетные кредиты</a:t>
                      </a:r>
                    </a:p>
                  </a:txBody>
                  <a:tcPr marL="7034" marR="7034" marT="70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            -     </a:t>
                      </a:r>
                    </a:p>
                  </a:txBody>
                  <a:tcPr marL="7034" marR="7034" marT="70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                -     </a:t>
                      </a:r>
                    </a:p>
                  </a:txBody>
                  <a:tcPr marL="7034" marR="7034" marT="70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                -     </a:t>
                      </a:r>
                    </a:p>
                  </a:txBody>
                  <a:tcPr marL="7034" marR="7034" marT="70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                  -     </a:t>
                      </a:r>
                    </a:p>
                  </a:txBody>
                  <a:tcPr marL="7034" marR="7034" marT="70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              -     </a:t>
                      </a:r>
                    </a:p>
                  </a:txBody>
                  <a:tcPr marL="7034" marR="7034" marT="70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              -     </a:t>
                      </a:r>
                    </a:p>
                  </a:txBody>
                  <a:tcPr marL="7034" marR="7034" marT="70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                -     </a:t>
                      </a:r>
                    </a:p>
                  </a:txBody>
                  <a:tcPr marL="7034" marR="7034" marT="70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651380"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Муниципальные ценные бумаги</a:t>
                      </a:r>
                    </a:p>
                  </a:txBody>
                  <a:tcPr marL="7034" marR="7034" marT="70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            -     </a:t>
                      </a:r>
                    </a:p>
                  </a:txBody>
                  <a:tcPr marL="7034" marR="7034" marT="70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                -     </a:t>
                      </a:r>
                    </a:p>
                  </a:txBody>
                  <a:tcPr marL="7034" marR="7034" marT="70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                -     </a:t>
                      </a:r>
                    </a:p>
                  </a:txBody>
                  <a:tcPr marL="7034" marR="7034" marT="70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                  -     </a:t>
                      </a:r>
                    </a:p>
                  </a:txBody>
                  <a:tcPr marL="7034" marR="7034" marT="70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              -     </a:t>
                      </a:r>
                    </a:p>
                  </a:txBody>
                  <a:tcPr marL="7034" marR="7034" marT="70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              -     </a:t>
                      </a:r>
                    </a:p>
                  </a:txBody>
                  <a:tcPr marL="7034" marR="7034" marT="70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                -     </a:t>
                      </a:r>
                    </a:p>
                  </a:txBody>
                  <a:tcPr marL="7034" marR="7034" marT="70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325690"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Муниципальные гарантии</a:t>
                      </a:r>
                    </a:p>
                  </a:txBody>
                  <a:tcPr marL="7034" marR="7034" marT="70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            -     </a:t>
                      </a:r>
                    </a:p>
                  </a:txBody>
                  <a:tcPr marL="7034" marR="7034" marT="70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                -     </a:t>
                      </a:r>
                    </a:p>
                  </a:txBody>
                  <a:tcPr marL="7034" marR="7034" marT="70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                -     </a:t>
                      </a:r>
                    </a:p>
                  </a:txBody>
                  <a:tcPr marL="7034" marR="7034" marT="70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                  -     </a:t>
                      </a:r>
                    </a:p>
                  </a:txBody>
                  <a:tcPr marL="7034" marR="7034" marT="70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              -     </a:t>
                      </a:r>
                    </a:p>
                  </a:txBody>
                  <a:tcPr marL="7034" marR="7034" marT="70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              -     </a:t>
                      </a:r>
                    </a:p>
                  </a:txBody>
                  <a:tcPr marL="7034" marR="7034" marT="70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                -     </a:t>
                      </a:r>
                    </a:p>
                  </a:txBody>
                  <a:tcPr marL="7034" marR="7034" marT="70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309405"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ВСЕГО</a:t>
                      </a:r>
                    </a:p>
                  </a:txBody>
                  <a:tcPr marL="7034" marR="7034" marT="70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            -     </a:t>
                      </a:r>
                    </a:p>
                  </a:txBody>
                  <a:tcPr marL="7034" marR="7034" marT="70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                -     </a:t>
                      </a:r>
                    </a:p>
                  </a:txBody>
                  <a:tcPr marL="7034" marR="7034" marT="70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                -     </a:t>
                      </a:r>
                    </a:p>
                  </a:txBody>
                  <a:tcPr marL="7034" marR="7034" marT="70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                  -     </a:t>
                      </a:r>
                    </a:p>
                  </a:txBody>
                  <a:tcPr marL="7034" marR="7034" marT="70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              -     </a:t>
                      </a:r>
                    </a:p>
                  </a:txBody>
                  <a:tcPr marL="7034" marR="7034" marT="70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              -     </a:t>
                      </a:r>
                    </a:p>
                  </a:txBody>
                  <a:tcPr marL="7034" marR="7034" marT="70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                -     </a:t>
                      </a:r>
                    </a:p>
                  </a:txBody>
                  <a:tcPr marL="7034" marR="7034" marT="70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/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3329</TotalTime>
  <Words>1791</Words>
  <Application>Microsoft Office PowerPoint</Application>
  <PresentationFormat>Экран (4:3)</PresentationFormat>
  <Paragraphs>694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Поток</vt:lpstr>
      <vt:lpstr>Слайд 1</vt:lpstr>
      <vt:lpstr>Слайд 2</vt:lpstr>
      <vt:lpstr>Социально экономическое  развитие сельского поселения</vt:lpstr>
      <vt:lpstr>Социально экономическое  развитие сельского поселения</vt:lpstr>
      <vt:lpstr>Социально экономическое  развитие сельского поселения</vt:lpstr>
      <vt:lpstr>Основные направления налоговой политики  на 2024 год</vt:lpstr>
      <vt:lpstr>Основные направления бюджетной политики  на 2024 год</vt:lpstr>
      <vt:lpstr>ОСНОВНЫЕ ХАРАКТЕРИСТИКИ МЕСТНОГО БЮДЖЕТА</vt:lpstr>
      <vt:lpstr>Сведения об объемах муниципального долга</vt:lpstr>
      <vt:lpstr>СТРУКТУРА  ДОХОДОВ  МЕСТНОГО БЮДЖЕТА НА 2023 ГОД   </vt:lpstr>
      <vt:lpstr>ДИНАМИКА СТРУКТУРЫ РАСХОДОВ МЕСТНОГО БЮДЖЕТА  по подразделам </vt:lpstr>
      <vt:lpstr> СТРУКТУРА РАСХОДОВ МЕСТНОГО БЮДЖЕТА  НА 2024 ГОД</vt:lpstr>
      <vt:lpstr>Слайд 13</vt:lpstr>
      <vt:lpstr>Слайд 14</vt:lpstr>
      <vt:lpstr>Слайд 15</vt:lpstr>
      <vt:lpstr>Слайд 16</vt:lpstr>
      <vt:lpstr>Слайд 17</vt:lpstr>
      <vt:lpstr>Слайд 18</vt:lpstr>
      <vt:lpstr>МЕЖБЮДЖЕТНЫЕ ТРАНСФЕРТЫ   Муниципальному району « «ЗАПОЛЯРНЫЙ РАЙОН»  тыс.руб.</vt:lpstr>
      <vt:lpstr>Слайд 20</vt:lpstr>
      <vt:lpstr>МУНИЦИПАЛЬНЫЕ ПРОГРАММЫ  Сельского поселения  «ТЕЛЬВИСОЧНЫЙ СЕЛЬСОВЕТ» ЗР НАО</vt:lpstr>
      <vt:lpstr>Слайд 22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Пользователь</cp:lastModifiedBy>
  <cp:revision>552</cp:revision>
  <dcterms:created xsi:type="dcterms:W3CDTF">2016-06-20T09:05:39Z</dcterms:created>
  <dcterms:modified xsi:type="dcterms:W3CDTF">2023-11-14T08:39:05Z</dcterms:modified>
</cp:coreProperties>
</file>