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3" r:id="rId3"/>
    <p:sldId id="285" r:id="rId4"/>
    <p:sldId id="264" r:id="rId5"/>
    <p:sldId id="257" r:id="rId6"/>
    <p:sldId id="258" r:id="rId7"/>
    <p:sldId id="260" r:id="rId8"/>
    <p:sldId id="259" r:id="rId9"/>
    <p:sldId id="262" r:id="rId10"/>
    <p:sldId id="265" r:id="rId11"/>
    <p:sldId id="266" r:id="rId12"/>
    <p:sldId id="268" r:id="rId13"/>
    <p:sldId id="271" r:id="rId14"/>
    <p:sldId id="272" r:id="rId15"/>
    <p:sldId id="273" r:id="rId16"/>
    <p:sldId id="274" r:id="rId17"/>
    <p:sldId id="275" r:id="rId18"/>
    <p:sldId id="284" r:id="rId19"/>
    <p:sldId id="276" r:id="rId20"/>
    <p:sldId id="277" r:id="rId21"/>
    <p:sldId id="280" r:id="rId22"/>
    <p:sldId id="282" r:id="rId23"/>
    <p:sldId id="281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4660"/>
  </p:normalViewPr>
  <p:slideViewPr>
    <p:cSldViewPr>
      <p:cViewPr varScale="1">
        <p:scale>
          <a:sx n="106" d="100"/>
          <a:sy n="106" d="100"/>
        </p:scale>
        <p:origin x="-17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83371-1C49-47DD-A94F-5190EA1331F1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BD627-FCD1-4021-A2B4-5F480836C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BD627-FCD1-4021-A2B4-5F480836C00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BD627-FCD1-4021-A2B4-5F480836C00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3717032"/>
            <a:ext cx="9144000" cy="242088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муниципального образования </a:t>
            </a:r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сельсовет» Ненецкого автономного округа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1484785"/>
            <a:ext cx="864096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РЕШЕНИЕ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От13 апреля 2023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года №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Совета депутатов Сельского поселения«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Заполярного района Ненецкого автономного округа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исполнении местного бюджета за 2022 год»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5589240"/>
            <a:ext cx="6948264" cy="12557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ул. Школьная, д. 9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r">
              <a:lnSpc>
                <a:spcPct val="90000"/>
              </a:lnSpc>
            </a:pP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152400" y="3284984"/>
            <a:ext cx="8991600" cy="273630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55776" y="404665"/>
            <a:ext cx="5040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1"/>
          <a:ext cx="9036495" cy="5308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8634"/>
                <a:gridCol w="3110143"/>
                <a:gridCol w="832087"/>
                <a:gridCol w="1175479"/>
                <a:gridCol w="1028544"/>
                <a:gridCol w="881608"/>
              </a:tblGrid>
              <a:tr h="6941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арендуемого  имущества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за 2021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«Новатор»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строительство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12-ти кв.дома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177,1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02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СПК Колхоз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Ерв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Автомаркет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по договору аренды земельного участка № 08-20/94 от 27.08.2021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  "МФЦ НАО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740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трансформаторные подстанции, линии электропередач, нежилое помещение 6,6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Коммерческий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муниципального жилого фонда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9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Плата за пользование жилым помещением (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соцнайм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644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Платежи МКП Энергия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Прибыль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итогам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486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1 296,1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0"/>
          <a:ext cx="903649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398"/>
                <a:gridCol w="2275122"/>
                <a:gridCol w="1152128"/>
                <a:gridCol w="1296144"/>
                <a:gridCol w="1062563"/>
                <a:gridCol w="845140"/>
              </a:tblGrid>
              <a:tr h="700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2022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2022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9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МКП «Энергия»; Кабинет участкового;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КУ  "МФЦ НАО, 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электростанция»;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СПК </a:t>
                      </a:r>
                      <a:r>
                        <a:rPr lang="ru-RU" sz="1200" i="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Коопхоз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</a:t>
                      </a:r>
                      <a:r>
                        <a:rPr lang="ru-RU" sz="1200" i="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Ерв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коммунальных услуг  по договорам аренды нежилых помещений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85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249,7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272,4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-10852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124744"/>
          <a:ext cx="9143999" cy="349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8857"/>
                <a:gridCol w="1437403"/>
                <a:gridCol w="1455088"/>
                <a:gridCol w="1306285"/>
                <a:gridCol w="1026366"/>
              </a:tblGrid>
              <a:tr h="7852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2021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2509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Штрафы, санкции, возмещение ущерба.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672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реализации имущества, находящегося в собственности сельских поселений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67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791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396533" cy="596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2424"/>
                <a:gridCol w="811294"/>
                <a:gridCol w="811294"/>
                <a:gridCol w="917235"/>
                <a:gridCol w="1043392"/>
                <a:gridCol w="1176510"/>
                <a:gridCol w="1183947"/>
                <a:gridCol w="850437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3666,6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2 982,5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3 161,8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3 638,7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3 638,6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11 362,1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12 654,5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13 050,5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12 386,6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2 227,7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2 296,9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2 889,4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2 659,3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2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789490"/>
                <a:gridCol w="748568"/>
                <a:gridCol w="936104"/>
                <a:gridCol w="1080120"/>
                <a:gridCol w="1074240"/>
                <a:gridCol w="1193501"/>
              </a:tblGrid>
              <a:tr h="14297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1270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41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4669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2 317,6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4" cy="309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1857"/>
                <a:gridCol w="868503"/>
                <a:gridCol w="792088"/>
                <a:gridCol w="720080"/>
                <a:gridCol w="1008112"/>
                <a:gridCol w="1080120"/>
                <a:gridCol w="1008112"/>
                <a:gridCol w="1008112"/>
              </a:tblGrid>
              <a:tr h="107052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9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1 341,7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61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2 040,2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11 751,5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11 617,5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9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509120"/>
            <a:ext cx="8856984" cy="22322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1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789490"/>
                <a:gridCol w="892583"/>
                <a:gridCol w="936104"/>
                <a:gridCol w="1008112"/>
                <a:gridCol w="1002234"/>
                <a:gridCol w="1193502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61 238,7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1 358,1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85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6 674,1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7 206,3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7 783,4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7 731,6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8 535,8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3 533,4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3 533,2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20 189,4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 l="54000" t="57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6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836"/>
                <a:gridCol w="728943"/>
                <a:gridCol w="728943"/>
                <a:gridCol w="728944"/>
                <a:gridCol w="994015"/>
                <a:gridCol w="1060282"/>
                <a:gridCol w="1149883"/>
                <a:gridCol w="120215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Разде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первоначальный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4 075,7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822"/>
                <a:gridCol w="864096"/>
                <a:gridCol w="936104"/>
                <a:gridCol w="864096"/>
                <a:gridCol w="1224136"/>
                <a:gridCol w="1152128"/>
                <a:gridCol w="1115615"/>
              </a:tblGrid>
              <a:tr h="114924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973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701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165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797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Проведений спортивных мероприятий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Муниципальные программы Сельского поселения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5918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6"/>
                <a:gridCol w="792088"/>
                <a:gridCol w="792088"/>
                <a:gridCol w="936104"/>
                <a:gridCol w="936104"/>
                <a:gridCol w="864096"/>
                <a:gridCol w="899591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первоначальный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«Старшее поколение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и поддержка  муниципального жилищного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«Снос домов, признанных в установленном порядке ветхими 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2019-2020 годы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0"/>
          <a:ext cx="9144000" cy="630573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532440"/>
                <a:gridCol w="611560"/>
              </a:tblGrid>
              <a:tr h="29438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Основные показатели прогноза социально-экономического развития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МО"</a:t>
                      </a:r>
                      <a:r>
                        <a:rPr lang="ru-RU" sz="1400" dirty="0" err="1" smtClean="0"/>
                        <a:t>Тельвисочный</a:t>
                      </a:r>
                      <a:r>
                        <a:rPr lang="ru-RU" sz="1400" dirty="0" smtClean="0"/>
                        <a:t> сельсовет"  НАО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........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характеристики местного бюджета ……………………………………………………………………….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местного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Бюджетная терминология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65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местного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платных услуг и компенсации затрат государства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</a:tr>
              <a:tr h="706519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оборона. 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Образование.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Социальная политика. 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 – значимые проекты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451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 Сельского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поселения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</a:t>
                      </a:r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»  ЗР НАО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 эффективности муниципальных программ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19-20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Вложения в инвестиции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Публичные слушания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Эффективность муниципальных программ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4" cstate="print"/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95536" y="1916832"/>
            <a:ext cx="187220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Оценивалось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муниципальные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268760"/>
            <a:ext cx="38370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Эффективные          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1844824"/>
            <a:ext cx="3986113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Умеренно эффективные         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47865" y="2420888"/>
            <a:ext cx="460851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Менее эффективные    1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51921" y="2996952"/>
            <a:ext cx="504056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Эффективность неудовлетворительная      0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6" idx="3"/>
          </p:cNvCxnSpPr>
          <p:nvPr/>
        </p:nvCxnSpPr>
        <p:spPr>
          <a:xfrm flipV="1">
            <a:off x="2267744" y="1268763"/>
            <a:ext cx="792088" cy="1248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 flipV="1">
            <a:off x="2267744" y="1916835"/>
            <a:ext cx="936104" cy="600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3"/>
            <a:endCxn id="9" idx="1"/>
          </p:cNvCxnSpPr>
          <p:nvPr/>
        </p:nvCxnSpPr>
        <p:spPr>
          <a:xfrm>
            <a:off x="2267744" y="2516997"/>
            <a:ext cx="1080121" cy="88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>
            <a:off x="2267744" y="2516997"/>
            <a:ext cx="1512168" cy="407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 -  6 865,6 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</a:t>
            </a:r>
          </a:p>
          <a:p>
            <a:r>
              <a:rPr lang="ru-RU" dirty="0" smtClean="0"/>
              <a:t> недополученных доходов или финансовое</a:t>
            </a:r>
          </a:p>
          <a:p>
            <a:r>
              <a:rPr lang="ru-RU" dirty="0" smtClean="0"/>
              <a:t>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</a:t>
            </a:r>
          </a:p>
          <a:p>
            <a:r>
              <a:rPr lang="ru-RU" dirty="0" smtClean="0"/>
              <a:t>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96752"/>
            <a:ext cx="8034096" cy="4536504"/>
          </a:xfrm>
        </p:spPr>
        <p:txBody>
          <a:bodyPr>
            <a:noAutofit/>
          </a:bodyPr>
          <a:lstStyle/>
          <a:p>
            <a:pPr fontAlgn="base">
              <a:spcAft>
                <a:spcPct val="0"/>
              </a:spcAft>
              <a:tabLst>
                <a:tab pos="1343025" algn="l"/>
              </a:tabLs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2022 году</a:t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вложений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инвестиции –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i="1" dirty="0" smtClean="0"/>
              <a:t> </a:t>
            </a:r>
            <a:br>
              <a:rPr lang="ru-RU" sz="2400" i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47864" y="476672"/>
            <a:ext cx="305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Публичные слушания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8497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 марта в 17 часов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здании Администрации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Сельского поселения«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Заполярного района Ненецкого автономного округа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состоялись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публичные слушания по проекту решения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«Об исполнении местного бюджета за 2022 год»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6093296"/>
            <a:ext cx="8856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5157192"/>
            <a:ext cx="9144000" cy="170080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260648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Основные показатели </a:t>
            </a:r>
          </a:p>
          <a:p>
            <a:pPr algn="ctr"/>
            <a:r>
              <a:rPr lang="ru-RU" dirty="0" smtClean="0"/>
              <a:t>прогноза социально-экономического развития</a:t>
            </a:r>
          </a:p>
          <a:p>
            <a:pPr algn="ctr"/>
            <a:r>
              <a:rPr lang="ru-RU" dirty="0" smtClean="0"/>
              <a:t> Сельского поселения"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сельсовет"  ЗР НАО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1521" y="1596723"/>
          <a:ext cx="8712966" cy="424720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02776"/>
                <a:gridCol w="914538"/>
                <a:gridCol w="884716"/>
                <a:gridCol w="864836"/>
                <a:gridCol w="914538"/>
                <a:gridCol w="914538"/>
                <a:gridCol w="917024"/>
              </a:tblGrid>
              <a:tr h="1315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Показатели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Единица измерения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прогноз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прогноз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</a:tr>
              <a:tr h="123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2023-2025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/>
                        <a:t>Численность населения (среднегодовая)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 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858/865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858/865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821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821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821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Площадь жилого фонда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кв.м.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26141,9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27386,4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25606,4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/>
                        <a:t>Протяженность электрических сетей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метр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Количество электростанций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/>
                        <a:t>шт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Трансформаторные подстанции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/>
                        <a:t>шт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Протяженность ВЛ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метр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/>
                        <a:t>Количество котельных 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единиц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Протяженность теплотрассы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40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Протяженность </a:t>
                      </a:r>
                      <a:r>
                        <a:rPr lang="ru-RU" sz="1000" u="none" strike="noStrike" dirty="0" smtClean="0"/>
                        <a:t>газораспределительной </a:t>
                      </a:r>
                      <a:r>
                        <a:rPr lang="ru-RU" sz="1000" u="none" strike="noStrike" dirty="0"/>
                        <a:t>поселковой сети  </a:t>
                      </a:r>
                      <a:br>
                        <a:rPr lang="ru-RU" sz="1000" u="none" strike="noStrike" dirty="0"/>
                      </a:b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Деревянные мостовые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метр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2906,0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2 906,0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Тротуары из брусчатки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 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Пожарные водоемы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6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Обеспечение первичных мер пожарной безопасности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тыс.руб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231,0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231,0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90,0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93,6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191,2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Водоснабжение (колодцыв с.Тельвиска, д.Устье)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5261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Протяженность автомобильных дорог общего пользования с твердым покрытием (федерального, регионального и межмуниципального, местного значения)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км.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детские площадки 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спортивные площадки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Памятники воинам ВОВ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Памятники культуры  "Крест обетный"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6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Малое и среднее предпринимательство, включая микропредприятия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26064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404664"/>
            <a:ext cx="4104456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Сельское поселение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Заполярного района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843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3356992"/>
            <a:ext cx="230425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4797152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123728" y="5301208"/>
            <a:ext cx="165618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355976" y="4077072"/>
            <a:ext cx="172819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2411760" y="1484784"/>
            <a:ext cx="792088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148064" y="1268760"/>
            <a:ext cx="158417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004048" y="1268760"/>
            <a:ext cx="11521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971600" y="3789040"/>
            <a:ext cx="158417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555776" y="3789040"/>
            <a:ext cx="432048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555776" y="3789040"/>
            <a:ext cx="252028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характеристики местного бюджета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7504" y="1700811"/>
          <a:ext cx="8928993" cy="489138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80589"/>
                <a:gridCol w="935835"/>
                <a:gridCol w="1080120"/>
                <a:gridCol w="1080120"/>
                <a:gridCol w="1054137"/>
                <a:gridCol w="965748"/>
                <a:gridCol w="932444"/>
              </a:tblGrid>
              <a:tr h="511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Показатель, тыс.рублей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2020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2021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Утверждено </a:t>
                      </a:r>
                      <a:r>
                        <a:rPr lang="ru-RU" sz="1400" u="none" strike="noStrike" dirty="0" smtClean="0"/>
                        <a:t>2022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Уточненный план </a:t>
                      </a:r>
                      <a:r>
                        <a:rPr lang="ru-RU" sz="1400" u="none" strike="noStrike" dirty="0" smtClean="0"/>
                        <a:t>2022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Исполнено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% исполнения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Доходы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56 464,5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78 544,1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58 015,1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112 383,5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111 211,7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99,0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Безвозмездные поступления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53 273,7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74 378,2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54 487,6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108 426,9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107 058,9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98,7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в т.ч. 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 окружного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21 913,5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23 558,7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2 705,8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62 599,2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62 594,9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 районного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32 022,9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50</a:t>
                      </a:r>
                      <a:r>
                        <a:rPr lang="ru-RU" sz="1400" b="0" i="0" u="none" strike="noStrike" baseline="0" dirty="0" smtClean="0">
                          <a:latin typeface="Times New Roman"/>
                        </a:rPr>
                        <a:t> 803,5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51 781,8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45 827,7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44 464,0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97,0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Прочие безвозмездные поступления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622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от возврата остатков субсидий, субвенций и иных межбюджетных трансфертов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-682,7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0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0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418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Налоговые, неналоговые доходы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3 190,8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4 165,9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3 527,5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3 956,6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4 152,8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105,0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Расходы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69 281,9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77 666,3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51 134,1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113</a:t>
                      </a:r>
                      <a:r>
                        <a:rPr lang="ru-RU" sz="1400" b="0" i="0" u="none" strike="noStrike" baseline="0" dirty="0" smtClean="0">
                          <a:latin typeface="Times New Roman"/>
                        </a:rPr>
                        <a:t> 110,5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51 927,4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45,4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/>
                        <a:t>Профицит</a:t>
                      </a:r>
                      <a:r>
                        <a:rPr lang="ru-RU" sz="1400" u="none" strike="noStrike" dirty="0"/>
                        <a:t>/Дефицит (+/-)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- 12 817,4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877,8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-727,0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59 284,3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% дефицита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18,4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501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Источники финансирования</a:t>
                      </a:r>
                      <a:br>
                        <a:rPr lang="ru-RU" sz="1400" u="none" strike="noStrike" dirty="0"/>
                      </a:br>
                      <a:r>
                        <a:rPr lang="ru-RU" sz="1400" u="none" strike="noStrike" dirty="0"/>
                        <a:t>дефицита бюджета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727,0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18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Изменение остатков на счетах</a:t>
                      </a:r>
                      <a:br>
                        <a:rPr lang="ru-RU" sz="1400" u="none" strike="noStrike" dirty="0"/>
                      </a:br>
                      <a:r>
                        <a:rPr lang="ru-RU" sz="1400" u="none" strike="noStrike" dirty="0"/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727,0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Исполнение местного бюджета в 2022 году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1403648" y="2420888"/>
            <a:ext cx="3024336" cy="302433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475656" y="2780928"/>
            <a:ext cx="2880320" cy="266429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83768" y="4509120"/>
            <a:ext cx="1008112" cy="93610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07504" y="3573016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доходы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112 383,5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07504" y="5157193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дефицит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(-) 727,0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195736" y="1700808"/>
          <a:ext cx="1584176" cy="432047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32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ПЛАН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6660232" y="1700807"/>
          <a:ext cx="1368152" cy="504057"/>
        </p:xfrm>
        <a:graphic>
          <a:graphicData uri="http://schemas.openxmlformats.org/drawingml/2006/table">
            <a:tbl>
              <a:tblPr/>
              <a:tblGrid>
                <a:gridCol w="1368152"/>
              </a:tblGrid>
              <a:tr h="5040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latin typeface="Times New Roman"/>
                        </a:rPr>
                        <a:t>ФАКТ</a:t>
                      </a:r>
                      <a:endParaRPr lang="ru-RU" sz="18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" name="Овал 24"/>
          <p:cNvSpPr/>
          <p:nvPr/>
        </p:nvSpPr>
        <p:spPr>
          <a:xfrm>
            <a:off x="4644008" y="2420888"/>
            <a:ext cx="2952328" cy="309634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07504" y="2348880"/>
          <a:ext cx="1152128" cy="731520"/>
        </p:xfrm>
        <a:graphic>
          <a:graphicData uri="http://schemas.openxmlformats.org/drawingml/2006/table">
            <a:tbl>
              <a:tblPr/>
              <a:tblGrid>
                <a:gridCol w="1152128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расходы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113 110,5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7812360" y="2492896"/>
          <a:ext cx="1224136" cy="731520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расходы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51 297,4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" name="Овал 30"/>
          <p:cNvSpPr/>
          <p:nvPr/>
        </p:nvSpPr>
        <p:spPr>
          <a:xfrm>
            <a:off x="4644008" y="2780928"/>
            <a:ext cx="2952328" cy="273630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7884368" y="3725416"/>
          <a:ext cx="1152128" cy="731520"/>
        </p:xfrm>
        <a:graphic>
          <a:graphicData uri="http://schemas.openxmlformats.org/drawingml/2006/table">
            <a:tbl>
              <a:tblPr/>
              <a:tblGrid>
                <a:gridCol w="1152128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доходы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111 211,7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7956376" y="5309593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err="1" smtClean="0">
                          <a:latin typeface="Times New Roman"/>
                        </a:rPr>
                        <a:t>профицит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59 284,3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тыс.рублей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2" name="Овал 21"/>
          <p:cNvSpPr/>
          <p:nvPr/>
        </p:nvSpPr>
        <p:spPr>
          <a:xfrm>
            <a:off x="4716016" y="3356992"/>
            <a:ext cx="2808312" cy="21602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Бюджетная терминология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107504" y="4221088"/>
            <a:ext cx="42484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(превышение расходов бюджета над его доходами) Принимается решение об источниках покрытия дефицита бюджета: использовать имеющиеся накопления, остатки или привлечь заемные средства.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32040" y="4221088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— превышение доходов бюджета над его расходами Необходимо определить, как их использовать: накапливать резервы остатки или погашать долг.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15616" y="5589240"/>
            <a:ext cx="720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Государственный или муниципальный долг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-обязательства публично-правового образования по полученным кредитам, выпущенным ценным бумагам, предоставленным гарантиям перед третьими лицами.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1475656" y="2996952"/>
            <a:ext cx="1924800" cy="1152128"/>
          </a:xfrm>
          <a:prstGeom prst="triangle">
            <a:avLst>
              <a:gd name="adj" fmla="val 51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V="1">
            <a:off x="1043608" y="2564904"/>
            <a:ext cx="2736304" cy="86409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Улыбающееся лицо 40"/>
          <p:cNvSpPr/>
          <p:nvPr/>
        </p:nvSpPr>
        <p:spPr>
          <a:xfrm>
            <a:off x="611560" y="2564904"/>
            <a:ext cx="936104" cy="792088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лыбающееся лицо 41"/>
          <p:cNvSpPr/>
          <p:nvPr/>
        </p:nvSpPr>
        <p:spPr>
          <a:xfrm>
            <a:off x="3203848" y="2132856"/>
            <a:ext cx="576064" cy="50405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611560" y="2204864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275857" y="17728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45" name="Равнобедренный треугольник 44"/>
          <p:cNvSpPr/>
          <p:nvPr/>
        </p:nvSpPr>
        <p:spPr>
          <a:xfrm>
            <a:off x="5652120" y="3149352"/>
            <a:ext cx="2088232" cy="1152128"/>
          </a:xfrm>
          <a:prstGeom prst="triangle">
            <a:avLst>
              <a:gd name="adj" fmla="val 51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508104" y="2636912"/>
            <a:ext cx="2664296" cy="108012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Улыбающееся лицо 49"/>
          <p:cNvSpPr/>
          <p:nvPr/>
        </p:nvSpPr>
        <p:spPr>
          <a:xfrm>
            <a:off x="5436096" y="2060848"/>
            <a:ext cx="864096" cy="64807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1" name="Улыбающееся лицо 50"/>
          <p:cNvSpPr/>
          <p:nvPr/>
        </p:nvSpPr>
        <p:spPr>
          <a:xfrm>
            <a:off x="7524328" y="2564904"/>
            <a:ext cx="1152128" cy="1008112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292080" y="1628800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812360" y="2276872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6" name="Picture 2" descr="https://realguy.ru/wp-content/uploads/mat_62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080120" cy="12961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Прямоугольник 34"/>
          <p:cNvSpPr/>
          <p:nvPr/>
        </p:nvSpPr>
        <p:spPr>
          <a:xfrm>
            <a:off x="1691680" y="260648"/>
            <a:ext cx="7128792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Муниципальный долг в 2022 году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Сельского поселения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Заполярного района Ненецкого Автономного Округа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планировался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55776" y="404665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Структура доходов местного бюджета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404664"/>
            <a:ext cx="86409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404664"/>
            <a:ext cx="93610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111 211,7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68344" y="40466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99%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0" y="1628800"/>
            <a:ext cx="2555776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2 570,0 тыс.руб.  108,3 %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915817" y="1628800"/>
            <a:ext cx="2088231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1 582,8 тыс. руб. 100%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580112" y="1628800"/>
            <a:ext cx="2952328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107 058,9 тыс.руб.    98,7%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348880"/>
            <a:ext cx="1944216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  1191,4тыс.руб.  109,2%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-Акцизы 690,9 тыс. руб. 115,4%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 на совокупный доход 431,4тыс.руб. 101,3%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 на имущество физических лиц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70,3 тыс. руб. 112,3 %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Земельный налог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178,9 тыс. руб. 95,0%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Государственная пошлина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7,1 тыс. руб. 102,9%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2348880"/>
            <a:ext cx="223224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1296,4тыс. руб. 100%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272,4 тыс. руб. 100%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Доходы от продажи материальных и нематериальных активов 14,0 тыс. руб. 100%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68144" y="2348880"/>
            <a:ext cx="295232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-Дотации  5 466,9тыс.руб.  100%.,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 т.ч.: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из окружного бюджета – 2 282,6 т. р.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из районного бюджета – 3184,3 т. р.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-Субсидии – 29,7 тыс. руб.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-Субвенции –60 282,6 тыс. руб.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-Иные межбюджетные трансферты –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41 279,7 тыс. руб.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</TotalTime>
  <Words>2026</Words>
  <Application>Microsoft Office PowerPoint</Application>
  <PresentationFormat>Экран (4:3)</PresentationFormat>
  <Paragraphs>839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 2022 году  вложений в инвестиции – нет    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363</cp:revision>
  <dcterms:created xsi:type="dcterms:W3CDTF">2019-02-15T14:09:04Z</dcterms:created>
  <dcterms:modified xsi:type="dcterms:W3CDTF">2023-04-24T08:24:18Z</dcterms:modified>
</cp:coreProperties>
</file>