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8"/>
  </p:notesMasterIdLst>
  <p:sldIdLst>
    <p:sldId id="256" r:id="rId2"/>
    <p:sldId id="293" r:id="rId3"/>
    <p:sldId id="285" r:id="rId4"/>
    <p:sldId id="273" r:id="rId5"/>
    <p:sldId id="317" r:id="rId6"/>
    <p:sldId id="306" r:id="rId7"/>
    <p:sldId id="307" r:id="rId8"/>
    <p:sldId id="308" r:id="rId9"/>
    <p:sldId id="309" r:id="rId10"/>
    <p:sldId id="310" r:id="rId11"/>
    <p:sldId id="311" r:id="rId12"/>
    <p:sldId id="314" r:id="rId13"/>
    <p:sldId id="318" r:id="rId14"/>
    <p:sldId id="315" r:id="rId15"/>
    <p:sldId id="316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56;&#1072;&#1073;&#1086;&#1095;&#1080;&#1081;%20&#1089;&#1090;&#1086;&#1083;\&#1092;&#1086;&#1088;&#1084;&#1099;%20&#1076;&#1083;&#1103;%20&#1089;&#1072;&#1081;&#1090;&#1072;%20&#1073;&#1102;&#1076;&#1078;&#1077;&#1090;%20&#1076;&#1083;&#1103;%20&#1075;&#1088;&#1072;&#1078;&#1076;&#1072;&#1085;\&#1044;&#1080;&#1072;&#1075;&#1088;&#1072;&#1084;&#1084;&#1099;%20&#1076;&#1083;&#1103;%20&#1055;&#1088;&#1077;&#1079;&#1077;&#1085;&#1090;&#1072;&#1094;&#1080;&#1081;\&#1076;&#1080;&#1072;&#1075;&#1088;&#1072;&#1084;&#1084;&#1099;%20&#1073;&#1102;&#1076;&#1078;&#1077;&#1090;%20&#1091;&#1090;&#1086;&#1095;&#1085;&#1077;&#1085;&#1085;&#1099;&#1081;%202015,2016%20&#1087;&#1088;&#1077;&#1082;&#1090;%202017&#1075;%20%20&#1055;&#1088;&#1077;&#1079;&#1077;&#1085;&#1090;&#1072;&#1094;&#1080;&#1103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&#1055;&#1086;&#1083;&#1100;&#1079;&#1086;&#1074;&#1072;&#1090;&#1077;&#1083;&#1100;\Desktop\&#1080;&#1089;&#1087;&#1086;&#1083;&#1085;&#1077;&#1085;&#1080;&#1077;%20&#1073;&#1102;&#1076;&#1078;&#1077;&#1090;&#1072;%201%20&#1082;&#1074;.2017%20&#1075;&#1086;&#1076;&#1072;(&#1055;&#1088;&#1077;&#1079;&#1077;&#1085;&#1090;&#1072;&#1094;&#1080;&#1103;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percentStacked"/>
        <c:gapWidth val="95"/>
        <c:gapDepth val="95"/>
        <c:shape val="box"/>
        <c:axId val="82862464"/>
        <c:axId val="82864000"/>
        <c:axId val="0"/>
      </c:bar3DChart>
      <c:catAx>
        <c:axId val="82862464"/>
        <c:scaling>
          <c:orientation val="minMax"/>
        </c:scaling>
        <c:axPos val="b"/>
        <c:majorTickMark val="none"/>
        <c:tickLblPos val="nextTo"/>
        <c:crossAx val="82864000"/>
        <c:crosses val="autoZero"/>
        <c:auto val="1"/>
        <c:lblAlgn val="ctr"/>
        <c:lblOffset val="100"/>
      </c:catAx>
      <c:valAx>
        <c:axId val="82864000"/>
        <c:scaling>
          <c:orientation val="minMax"/>
        </c:scaling>
        <c:delete val="1"/>
        <c:axPos val="l"/>
        <c:numFmt formatCode="0%" sourceLinked="1"/>
        <c:majorTickMark val="none"/>
        <c:tickLblPos val="none"/>
        <c:crossAx val="8286246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r>
              <a:rPr lang="ru-RU" sz="1800" b="1" dirty="0" smtClean="0"/>
              <a:t>Муниципальный долг МО «</a:t>
            </a:r>
            <a:r>
              <a:rPr lang="ru-RU" sz="1800" b="1" dirty="0" err="1" smtClean="0"/>
              <a:t>Тельвисочный</a:t>
            </a:r>
            <a:r>
              <a:rPr lang="ru-RU" sz="1800" b="1" baseline="0" dirty="0" smtClean="0"/>
              <a:t> сельсовет</a:t>
            </a:r>
            <a:r>
              <a:rPr lang="ru-RU" sz="1800" b="1" dirty="0" smtClean="0"/>
              <a:t>» НАО не планируется</a:t>
            </a:r>
            <a:endParaRPr lang="ru-RU" sz="1800" dirty="0"/>
          </a:p>
        </c:rich>
      </c:tx>
      <c:layout/>
    </c:title>
    <c:view3D>
      <c:depthPercent val="100"/>
      <c:rAngAx val="1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stacked"/>
        <c:gapWidth val="95"/>
        <c:gapDepth val="95"/>
        <c:shape val="box"/>
        <c:axId val="82887808"/>
        <c:axId val="82889344"/>
        <c:axId val="0"/>
      </c:bar3DChart>
      <c:catAx>
        <c:axId val="82887808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82889344"/>
        <c:crosses val="autoZero"/>
        <c:auto val="1"/>
        <c:lblAlgn val="ctr"/>
        <c:lblOffset val="100"/>
      </c:catAx>
      <c:valAx>
        <c:axId val="82889344"/>
        <c:scaling>
          <c:orientation val="minMax"/>
        </c:scaling>
        <c:delete val="1"/>
        <c:axPos val="l"/>
        <c:numFmt formatCode="0.0" sourceLinked="1"/>
        <c:tickLblPos val="none"/>
        <c:crossAx val="8288780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0.27426</cdr:x>
      <cdr:y>0.1427</cdr:y>
    </cdr:from>
    <cdr:to>
      <cdr:x>0.39619</cdr:x>
      <cdr:y>0.33318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56780" y="68505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0.02461</cdr:x>
      <cdr:y>0.0227</cdr:y>
    </cdr:from>
    <cdr:to>
      <cdr:x>0.9656</cdr:x>
      <cdr:y>0.71429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84572" y="102996"/>
          <a:ext cx="7056784" cy="3137364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lumMod val="20000"/>
            <a:lumOff val="80000"/>
          </a:schemeClr>
        </a:solidFill>
        <a:ln xmlns:a="http://schemas.openxmlformats.org/drawingml/2006/main">
          <a:solidFill>
            <a:schemeClr val="accent4">
              <a:lumMod val="75000"/>
            </a:schemeClr>
          </a:solidFill>
        </a:ln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Муниципальный долг на 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01.07.2025 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года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0,0 тыс. руб.</a:t>
          </a:r>
        </a:p>
        <a:p xmlns:a="http://schemas.openxmlformats.org/drawingml/2006/main">
          <a:pPr algn="ctr"/>
          <a:endParaRPr lang="ru-RU" sz="1800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0.60073</cdr:x>
      <cdr:y>0.5327</cdr:y>
    </cdr:from>
    <cdr:to>
      <cdr:x>0.72266</cdr:x>
      <cdr:y>0.72317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505052" y="255726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0.29346</cdr:x>
      <cdr:y>0.53968</cdr:y>
    </cdr:from>
    <cdr:to>
      <cdr:x>0.4154</cdr:x>
      <cdr:y>0.74125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2200796" y="244827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0.39909</cdr:x>
      <cdr:y>0.69841</cdr:y>
    </cdr:from>
    <cdr:to>
      <cdr:x>0.60073</cdr:x>
      <cdr:y>0.95238</cdr:y>
    </cdr:to>
    <cdr:sp macro="" textlink="">
      <cdr:nvSpPr>
        <cdr:cNvPr id="20" name="Блок-схема: извлечение 19"/>
        <cdr:cNvSpPr/>
      </cdr:nvSpPr>
      <cdr:spPr>
        <a:xfrm xmlns:a="http://schemas.openxmlformats.org/drawingml/2006/main">
          <a:off x="2992884" y="3168352"/>
          <a:ext cx="1512168" cy="1152128"/>
        </a:xfrm>
        <a:prstGeom xmlns:a="http://schemas.openxmlformats.org/drawingml/2006/main" prst="flowChartExtra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0.20906</cdr:x>
      <cdr:y>0.42857</cdr:y>
    </cdr:from>
    <cdr:to>
      <cdr:x>0.36795</cdr:x>
      <cdr:y>0.66667</cdr:y>
    </cdr:to>
    <cdr:sp macro="" textlink="">
      <cdr:nvSpPr>
        <cdr:cNvPr id="21" name="Блок-схема: дисплей 20"/>
        <cdr:cNvSpPr/>
      </cdr:nvSpPr>
      <cdr:spPr>
        <a:xfrm xmlns:a="http://schemas.openxmlformats.org/drawingml/2006/main">
          <a:off x="1800199" y="1944216"/>
          <a:ext cx="1368153" cy="1080120"/>
        </a:xfrm>
        <a:prstGeom xmlns:a="http://schemas.openxmlformats.org/drawingml/2006/main" prst="flowChartDisplay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Д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0.64391</cdr:x>
      <cdr:y>0.42857</cdr:y>
    </cdr:from>
    <cdr:to>
      <cdr:x>0.80279</cdr:x>
      <cdr:y>0.66667</cdr:y>
    </cdr:to>
    <cdr:sp macro="" textlink="">
      <cdr:nvSpPr>
        <cdr:cNvPr id="22" name="Блок-схема: дисплей 21"/>
        <cdr:cNvSpPr/>
      </cdr:nvSpPr>
      <cdr:spPr>
        <a:xfrm xmlns:a="http://schemas.openxmlformats.org/drawingml/2006/main">
          <a:off x="5544616" y="1944215"/>
          <a:ext cx="1368152" cy="1080135"/>
        </a:xfrm>
        <a:prstGeom xmlns:a="http://schemas.openxmlformats.org/drawingml/2006/main" prst="flowChartDisplay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Р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0.23415</cdr:x>
      <cdr:y>0.69841</cdr:y>
    </cdr:from>
    <cdr:to>
      <cdr:x>0.81952</cdr:x>
      <cdr:y>0.71429</cdr:y>
    </cdr:to>
    <cdr:sp macro="" textlink="">
      <cdr:nvSpPr>
        <cdr:cNvPr id="11" name="Двойная стрелка влево/вправо 10"/>
        <cdr:cNvSpPr/>
      </cdr:nvSpPr>
      <cdr:spPr>
        <a:xfrm xmlns:a="http://schemas.openxmlformats.org/drawingml/2006/main">
          <a:off x="2016224" y="3168352"/>
          <a:ext cx="5040560" cy="72008"/>
        </a:xfrm>
        <a:prstGeom xmlns:a="http://schemas.openxmlformats.org/drawingml/2006/main" prst="left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0E1BD7-EF76-4C45-B8E4-CB64F811244B}" type="datetimeFigureOut">
              <a:rPr lang="ru-RU" smtClean="0"/>
              <a:pPr/>
              <a:t>10.07.2025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E4B8C-1B4B-49CE-9C40-8CAE90494C9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E4B8C-1B4B-49CE-9C40-8CAE90494C9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10.07.2025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59632" y="405067"/>
            <a:ext cx="77768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АДМИНИСТРАЦИЯ СЕЛЬСКОГО ПОСЕЛЕНИЯ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СЕЛЬСОВЕТ» ЗАПОЛЯРНОГО РАЙОНА НЕНЕЦКОГО АВТОНОМНОГО ОКРУГА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431540" y="1877776"/>
            <a:ext cx="8532948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БЮДЖЕТ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ГРАЖДАН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/>
              <a:t>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ПОСТАНОВЛЕНИЕ  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09 июля 2025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года №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90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Администрации Сельского поселения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Тельвисочный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сельсовет» Заполярного района Ненецкого автономного округа 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«Об утверждении отчета об исполнении местного бюджета за первый квартал 2025 года»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36096" y="5517232"/>
            <a:ext cx="3707904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90000"/>
              </a:lnSpc>
            </a:pPr>
            <a:endParaRPr lang="ru-RU" sz="1200" i="1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90000"/>
              </a:lnSpc>
            </a:pP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Контактная информация:</a:t>
            </a:r>
          </a:p>
          <a:p>
            <a:pPr algn="r">
              <a:lnSpc>
                <a:spcPct val="90000"/>
              </a:lnSpc>
            </a:pP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Администрация МО «</a:t>
            </a:r>
            <a:r>
              <a:rPr lang="ru-RU" sz="1200" i="1" dirty="0" err="1" smtClean="0">
                <a:latin typeface="Times New Roman" pitchFamily="18" charset="0"/>
                <a:cs typeface="Times New Roman" pitchFamily="18" charset="0"/>
              </a:rPr>
              <a:t>Тельвисочный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 сельсовет» НАО</a:t>
            </a:r>
          </a:p>
          <a:p>
            <a:pPr algn="r">
              <a:lnSpc>
                <a:spcPct val="90000"/>
              </a:lnSpc>
            </a:pP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166710, НАО, с. </a:t>
            </a:r>
            <a:r>
              <a:rPr lang="ru-RU" sz="1200" i="1" dirty="0" err="1" smtClean="0">
                <a:latin typeface="Times New Roman" pitchFamily="18" charset="0"/>
                <a:cs typeface="Times New Roman" pitchFamily="18" charset="0"/>
              </a:rPr>
              <a:t>Тельвиска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, ул. Центральная, д. 19</a:t>
            </a:r>
          </a:p>
          <a:p>
            <a:pPr algn="r">
              <a:lnSpc>
                <a:spcPct val="90000"/>
              </a:lnSpc>
            </a:pP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Тел. 8-818-53-39-202, 227, 140</a:t>
            </a:r>
          </a:p>
          <a:p>
            <a:pPr algn="r">
              <a:lnSpc>
                <a:spcPct val="90000"/>
              </a:lnSpc>
            </a:pP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telwiska@mail.ru</a:t>
            </a:r>
          </a:p>
          <a:p>
            <a:pPr algn="r">
              <a:lnSpc>
                <a:spcPct val="90000"/>
              </a:lnSpc>
            </a:pP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telviskab@yandex.ru</a:t>
            </a:r>
            <a:endParaRPr lang="ru-RU" sz="12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Виктория\Desktop\b2cc9a7e258cd1a9692567453cbb74a1.jpg"/>
          <p:cNvPicPr>
            <a:picLocks noChangeAspect="1" noChangeArrowheads="1"/>
          </p:cNvPicPr>
          <p:nvPr/>
        </p:nvPicPr>
        <p:blipFill>
          <a:blip r:embed="rId3" cstate="print"/>
          <a:srcRect t="31763" b="20952"/>
          <a:stretch>
            <a:fillRect/>
          </a:stretch>
        </p:blipFill>
        <p:spPr bwMode="auto">
          <a:xfrm>
            <a:off x="0" y="3284984"/>
            <a:ext cx="9144000" cy="2448272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187624" y="260648"/>
            <a:ext cx="7776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Образование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Культура.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Социальная политика. Физическая культура и спорт. Исполнение за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полугодие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2" y="1052737"/>
          <a:ext cx="9143999" cy="3011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1066"/>
                <a:gridCol w="954274"/>
                <a:gridCol w="954274"/>
                <a:gridCol w="1289165"/>
                <a:gridCol w="1442610"/>
                <a:gridCol w="1442610"/>
              </a:tblGrid>
              <a:tr h="76757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Раздел, подраздел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Годовой план на 2025 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на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01.07.2025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года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Исполнение за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полугодие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2025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года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 исполнения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 плану на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01.07.2025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9425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Молодежная политика и оздоровление детей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0707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53,1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60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0801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815,1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815,1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815,1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22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1001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1003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4 659,7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204,0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51,1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1 886,1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1 886,0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/>
                </a:tc>
              </a:tr>
              <a:tr h="55968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1101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44,0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24,8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95,6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Рисунок 7" descr="DSC0437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4365104"/>
            <a:ext cx="4716016" cy="2348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image203202176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581128"/>
            <a:ext cx="4427984" cy="22768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115616" y="260648"/>
            <a:ext cx="8028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Исполнение муниципальных программ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СЕЛЬСКОГО ПОСЕЛЕНИЯ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 СЕЛЬСОВЕТ» ЗАПОЛЯРНОГО РАЙОНА НЕНЕЦКОГО АВТОНОМНОГО ОКРУГА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-468560" y="1124744"/>
          <a:ext cx="10800183" cy="6093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386"/>
                <a:gridCol w="1020603"/>
                <a:gridCol w="1190704"/>
                <a:gridCol w="1360804"/>
                <a:gridCol w="1615955"/>
                <a:gridCol w="1402731"/>
              </a:tblGrid>
              <a:tr h="107732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Раздел,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подраздел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Годовой план на 2025 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на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01.07.2025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года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Исполнение за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полугодие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2025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года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 исполнения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 плану на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01.07.2025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91462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"Молодежь Сельского поселения"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Тельвисочный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сельсовет" заполярного района Ненецкого автономного округа на 2025 - 2027 годы"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0707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53,1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9,0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9,0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1155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«Развитие и поддержка  муниципального жилищного фонда  Сельского поселения"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Тельвисочный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сельсовет" заполярного района Ненецкого автономного округа на 2025 - 2027 годы"</a:t>
                      </a:r>
                    </a:p>
                    <a:p>
                      <a:pPr algn="ctr"/>
                      <a:endParaRPr lang="ru-RU" sz="13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0501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22381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«Строительство (приобретение) жилых помещений на территории Сельского поселения «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Тельвисочный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сельсовет» Заполярного района Ненецкого автономного округа на 2024 – 2026 годы».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0501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159 715,4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157 065,8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157 065,8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90893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«Благоустройство территории Сельского поселения «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Тельвисочный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сельсовет» Заполярного района Ненецкого автономного округа на 2024 – 2026 годы»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0503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849,3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235,7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227,8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96,6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115616" y="836712"/>
            <a:ext cx="8028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Межбюджетные трансферты на 01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июля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2025 года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9632" y="1556792"/>
            <a:ext cx="2002471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315,6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5896" y="2780928"/>
            <a:ext cx="5040560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ru-RU" dirty="0" smtClean="0"/>
              <a:t>Контрольно-счетная палата  Заполярного района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2411760" y="1988840"/>
            <a:ext cx="3168352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5537" y="5301208"/>
            <a:ext cx="7776864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На осуществление полномочий внешнего</a:t>
            </a:r>
          </a:p>
          <a:p>
            <a:r>
              <a:rPr lang="ru-RU" dirty="0" smtClean="0"/>
              <a:t>финансового контроля  контрольно – счетного органа</a:t>
            </a:r>
          </a:p>
          <a:p>
            <a:r>
              <a:rPr lang="ru-RU" dirty="0" smtClean="0"/>
              <a:t> Сельского поселения  «</a:t>
            </a:r>
            <a:r>
              <a:rPr lang="ru-RU" dirty="0" err="1" smtClean="0"/>
              <a:t>Тельвисочный</a:t>
            </a:r>
            <a:r>
              <a:rPr lang="ru-RU" dirty="0" smtClean="0"/>
              <a:t> сельсовет ЗР НАО</a:t>
            </a:r>
          </a:p>
          <a:p>
            <a:endParaRPr lang="ru-RU" dirty="0"/>
          </a:p>
        </p:txBody>
      </p:sp>
      <p:cxnSp>
        <p:nvCxnSpPr>
          <p:cNvPr id="12" name="Прямая со стрелкой 11"/>
          <p:cNvCxnSpPr>
            <a:endCxn id="9" idx="0"/>
          </p:cNvCxnSpPr>
          <p:nvPr/>
        </p:nvCxnSpPr>
        <p:spPr>
          <a:xfrm flipH="1">
            <a:off x="4283969" y="3429000"/>
            <a:ext cx="2232247" cy="18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115616" y="836712"/>
            <a:ext cx="8028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Предоставлено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субсидий 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4 694,6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тыс. руб.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9632" y="1556792"/>
            <a:ext cx="2002471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МКП «Энергия»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5896" y="2780928"/>
            <a:ext cx="5040560" cy="123110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ru-RU" dirty="0" smtClean="0"/>
              <a:t>на возмещение недополученных доходов или финансовое возмещение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затрат</a:t>
            </a:r>
            <a:r>
              <a:rPr lang="ru-RU" dirty="0" smtClean="0"/>
              <a:t>, возникающих при оказании  жителям поселения услуг общественных бань"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2411760" y="1988840"/>
            <a:ext cx="3168352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484784"/>
            <a:ext cx="7962088" cy="3528392"/>
          </a:xfrm>
        </p:spPr>
        <p:txBody>
          <a:bodyPr>
            <a:noAutofit/>
          </a:bodyPr>
          <a:lstStyle/>
          <a:p>
            <a:pPr algn="ctr" fontAlgn="base">
              <a:lnSpc>
                <a:spcPct val="150000"/>
              </a:lnSpc>
              <a:spcAft>
                <a:spcPct val="0"/>
              </a:spcAft>
              <a:tabLst>
                <a:tab pos="1343025" algn="l"/>
              </a:tabLst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 на 2025 год  в сумме 157 065,8 тыс. руб.</a:t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Исполнение на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01.07.2025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года в сумме  157 065,8 тыс. руб.</a:t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рамках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Муниципальной программы «Строительство (приобретение) жилых помещений на территории Сельского поселения «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Тельвисочный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сельсовет» Заполярного района Ненецкого автономного округа 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2024 – 2026 годы».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приобретены в  муниципальную собственность 24 квартиры в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с.Тельвиска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Сельского поселения "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Тельвисочный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сельсовет" ЗР НАО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1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195736" y="764704"/>
            <a:ext cx="5479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Бюджетные инвестиции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403648" y="1988840"/>
            <a:ext cx="65527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619672" y="764704"/>
            <a:ext cx="4032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3648" y="1556792"/>
            <a:ext cx="6984776" cy="179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ФИНАНСОВЫЙ ОТДЕЛ  </a:t>
            </a: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АДМИНИСТРАЦИИ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СЕЛЬСКОГО ПОСЕЛЕНИЯ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 СЕЛЬСОВЕТ» ЗАПОЛЯРНОГО РАЙОНА НЕНЕЦКОГО АВТОНОМНОГО ОКРУГА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166710, НАО, с.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Тельвиска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ул. Центральная, д. 19</a:t>
            </a:r>
          </a:p>
          <a:p>
            <a:pPr algn="ctr">
              <a:lnSpc>
                <a:spcPct val="90000"/>
              </a:lnSpc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Тел. 8-818-53-39-202</a:t>
            </a:r>
          </a:p>
          <a:p>
            <a:pPr algn="ctr">
              <a:lnSpc>
                <a:spcPct val="90000"/>
              </a:lnSpc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telwiska@mail.ru</a:t>
            </a:r>
          </a:p>
          <a:p>
            <a:pPr algn="ctr">
              <a:lnSpc>
                <a:spcPct val="90000"/>
              </a:lnSpc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telviskab@yandex.ru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72008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331640" y="620688"/>
            <a:ext cx="6984776" cy="50405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Основные параметры  исполнения местного бюджета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полугодие2025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года (тыс.руб.)</a:t>
            </a:r>
            <a:endParaRPr lang="ru-RU" sz="1800" dirty="0">
              <a:ln>
                <a:solidFill>
                  <a:srgbClr val="0070C0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" name="Picture 2" descr="C:\Users\Виктория\Desktop\b2cc9a7e258cd1a9692567453cbb74a1.jpg"/>
          <p:cNvPicPr>
            <a:picLocks noChangeAspect="1" noChangeArrowheads="1"/>
          </p:cNvPicPr>
          <p:nvPr/>
        </p:nvPicPr>
        <p:blipFill>
          <a:blip r:embed="rId3" cstate="print"/>
          <a:srcRect t="31763" b="20952"/>
          <a:stretch>
            <a:fillRect/>
          </a:stretch>
        </p:blipFill>
        <p:spPr bwMode="auto">
          <a:xfrm>
            <a:off x="0" y="4941168"/>
            <a:ext cx="9144000" cy="2016224"/>
          </a:xfrm>
          <a:prstGeom prst="rect">
            <a:avLst/>
          </a:prstGeom>
          <a:noFill/>
          <a:effectLst>
            <a:softEdge rad="635000"/>
          </a:effectLst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" y="1196751"/>
          <a:ext cx="9036494" cy="4161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6817"/>
                <a:gridCol w="1351430"/>
                <a:gridCol w="1526826"/>
                <a:gridCol w="1263230"/>
                <a:gridCol w="1728191"/>
              </a:tblGrid>
              <a:tr h="10081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Показатель, тыс.руб.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Уточненный план на 2025 год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  на отчетную дату 2025 года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на </a:t>
                      </a:r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01.07.2025 </a:t>
                      </a:r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года</a:t>
                      </a:r>
                    </a:p>
                    <a:p>
                      <a:pPr algn="ctr"/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</a:p>
                    <a:p>
                      <a:pPr algn="ctr"/>
                      <a:r>
                        <a:rPr lang="ru-RU" sz="14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отношению квартального плана</a:t>
                      </a:r>
                    </a:p>
                    <a:p>
                      <a:pPr algn="ctr"/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35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271 836,2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238 752,8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239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655,9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593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Налоговые, неналоговые доходы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4 639,1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2 346,3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3 232,3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137,8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267 197,1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236 406,5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236 423,6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2679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272 044,4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238 950,3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181 855,0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76,1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679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/</a:t>
                      </a:r>
                      <a:r>
                        <a:rPr lang="ru-RU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профицит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(-,+)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- 208,2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57 800,9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267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% дефицита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30" marR="8530" marT="853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4,97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09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Источники финансирования</a:t>
                      </a:r>
                      <a:b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дефицита бюджета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30" marR="8530" marT="853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208,2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09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Изменение остатков на счетах</a:t>
                      </a:r>
                      <a:b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по учету средств бюджета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30" marR="8530" marT="853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208,2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59632" y="405067"/>
            <a:ext cx="71287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АДМИНИСТРАЦИЯ СЕЛЬСКОГО ПОСЕЛЕНИЯ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 СЕЛЬСОВЕТ» ЗАПОЛЯРНОГО РАЙОНА НЕНЕЦКОГО АВТОНОМНОГО ОКРУГА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305800" cy="64807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РАЗМЕР МУНИЦИПАЛЬНОГО ДОЛГА</a:t>
            </a:r>
            <a:endParaRPr lang="ru-RU" sz="2800" dirty="0"/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395536" y="1700808"/>
          <a:ext cx="828092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4"/>
          <p:cNvGraphicFramePr>
            <a:graphicFrameLocks/>
          </p:cNvGraphicFramePr>
          <p:nvPr/>
        </p:nvGraphicFramePr>
        <p:xfrm>
          <a:off x="323528" y="1916832"/>
          <a:ext cx="861092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1259632" y="476672"/>
            <a:ext cx="7776864" cy="432048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Исполнение  по доходам за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полугодие, 239 655,9тыс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руб.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2" descr="C:\Users\Виктория\Desktop\b2cc9a7e258cd1a9692567453cbb74a1.jpg"/>
          <p:cNvPicPr>
            <a:picLocks noChangeAspect="1" noChangeArrowheads="1"/>
          </p:cNvPicPr>
          <p:nvPr/>
        </p:nvPicPr>
        <p:blipFill>
          <a:blip r:embed="rId4" cstate="print">
            <a:lum bright="-3000" contrast="-52000"/>
          </a:blip>
          <a:srcRect t="31763" b="20952"/>
          <a:stretch>
            <a:fillRect/>
          </a:stretch>
        </p:blipFill>
        <p:spPr bwMode="auto">
          <a:xfrm>
            <a:off x="0" y="4005064"/>
            <a:ext cx="9144000" cy="2852936"/>
          </a:xfrm>
          <a:prstGeom prst="rect">
            <a:avLst/>
          </a:prstGeom>
          <a:noFill/>
          <a:effectLst>
            <a:softEdge rad="635000"/>
          </a:effectLst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0" y="1124745"/>
          <a:ext cx="9108504" cy="4709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/>
                <a:gridCol w="1224136"/>
                <a:gridCol w="1152128"/>
                <a:gridCol w="1224136"/>
                <a:gridCol w="1043608"/>
              </a:tblGrid>
              <a:tr h="115212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Структура доходов  бюджета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Годовой план на 2025 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на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01.07.2025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года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Исполнение за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полугодие 2025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года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 исполнения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 плану на отчетную дату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807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доходы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1 296,5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550,0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744,9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135,4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302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887,5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443,6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381,1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85,9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807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совокупный доход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377,6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189,0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583,6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308,8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807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Налоги на имущество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244,0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24,8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104,5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421,4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807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6,9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3,9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4,7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120,5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302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1 077,4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536,8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815,9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152,0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302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(работ) и компенсации затрат государства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749,2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598,2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93,1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302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поступления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267 197,1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236 406,5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236 423,6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1259632" y="476672"/>
            <a:ext cx="7704856" cy="432048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Исполнение  по расходам за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полугодие, тыс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руб.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2" descr="C:\Users\Виктория\Desktop\b2cc9a7e258cd1a9692567453cbb74a1.jpg"/>
          <p:cNvPicPr>
            <a:picLocks noChangeAspect="1" noChangeArrowheads="1"/>
          </p:cNvPicPr>
          <p:nvPr/>
        </p:nvPicPr>
        <p:blipFill>
          <a:blip r:embed="rId3" cstate="print">
            <a:lum bright="-3000" contrast="-52000"/>
          </a:blip>
          <a:srcRect t="31763" b="20952"/>
          <a:stretch>
            <a:fillRect/>
          </a:stretch>
        </p:blipFill>
        <p:spPr bwMode="auto">
          <a:xfrm>
            <a:off x="0" y="4005064"/>
            <a:ext cx="9144000" cy="2852936"/>
          </a:xfrm>
          <a:prstGeom prst="rect">
            <a:avLst/>
          </a:prstGeom>
          <a:noFill/>
          <a:effectLst>
            <a:softEdge rad="635000"/>
          </a:effectLst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0" y="1052736"/>
          <a:ext cx="9144000" cy="4638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9992"/>
                <a:gridCol w="1224136"/>
                <a:gridCol w="1080120"/>
                <a:gridCol w="1296144"/>
                <a:gridCol w="1043608"/>
              </a:tblGrid>
              <a:tr h="100656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Структура расходов бюджета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Годовой план на 2025 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на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01.07.2025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года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Исполнение за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полугодие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2025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года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 исполнения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 плану на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01.07.2025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055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24 285,4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12 436,7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11 178,8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89,9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569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296,3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148,1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148,1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055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352,8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176,3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125,7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71,3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055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3 512,8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2 045,6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2 045,5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0555"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Жилищно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- коммунальное хозяйство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237 470,1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221 408,6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165 623,1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74,8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569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Образование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53,1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569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815,1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815,1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815,1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/>
                </a:tc>
              </a:tr>
              <a:tr h="43569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4 914,8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886,1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1 886,0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055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44,0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24,8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23,7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95,6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403648" y="476672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Общегосударственные вопросы. Исполнение за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полугодие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2" y="1124743"/>
          <a:ext cx="9143998" cy="5506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1066"/>
                <a:gridCol w="954274"/>
                <a:gridCol w="954274"/>
                <a:gridCol w="1289164"/>
                <a:gridCol w="1625588"/>
                <a:gridCol w="1259632"/>
              </a:tblGrid>
              <a:tr h="82807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Раздел, подраздел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Годовой план на 2025 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на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01.07.2025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года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Исполнение за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полугодие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2025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года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 исполнения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 плану на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01.07.2025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2807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Функционирование высшего должностного лица муниципального образования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0102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4 047,8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2 195,2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0 060,4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93,9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2807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Функционирование представительных органов  муниципальных образований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0103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84,0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42,0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42,0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7138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Функционирование  исполнительных органов  власти  местных администраций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0104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15 770,9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7 774,0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7 070,6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91,0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2807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Обеспечение деятельности  органов финансово-бюджетного контроля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0106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631,1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315,6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315,6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978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Резервные фонды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655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Другие общегосударственные вопросы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0113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4 001,6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2 109,9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1 690,2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80,1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115616" y="260648"/>
            <a:ext cx="7848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Национальная оборона.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Национальная безопасность и правоохранительная деятельность. исполнение за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полугодие2025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года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107504" y="1412775"/>
          <a:ext cx="8928992" cy="4361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1112613"/>
                <a:gridCol w="931836"/>
                <a:gridCol w="1258851"/>
                <a:gridCol w="1408690"/>
                <a:gridCol w="1408690"/>
              </a:tblGrid>
              <a:tr h="103490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Раздел, подраздел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Годовой план на 2025 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на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01.07.2025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года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Исполнение за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полугодие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2025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года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 исполнения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 плану на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01.07.2025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341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Мобилизационная и вневойсковая подготовка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0203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296,3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148,1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148,1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8602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Защита населения и территории от чрезвычайных ситуаций природного и техногенного характера, пожарная безопасность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0310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290,9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120,4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69,8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58,0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3674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Другие вопросы в области национальной безопасности и правоохранительной деятельности.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0314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61,9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55,9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55,9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259632" y="548680"/>
            <a:ext cx="7344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Национальная экономика  исполнение за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полугодие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107504" y="1124743"/>
          <a:ext cx="8928992" cy="2833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5169"/>
                <a:gridCol w="1017279"/>
                <a:gridCol w="1152128"/>
                <a:gridCol w="1080120"/>
                <a:gridCol w="1440160"/>
                <a:gridCol w="1224136"/>
              </a:tblGrid>
              <a:tr h="66020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Раздел, подраздел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Годовой план на 2025 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на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01.07.2025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года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Исполнение за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полугодие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2025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года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 исполнения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 плану на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01.07.2025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76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Транспорт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(содержание мест причаливания)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0408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894,6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527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Дорожное хозяйство (дорожные фонды).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0409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2 558,2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2 000,0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2 000,0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76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0412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25,0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25,0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Содержимое 15" descr="гнагн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861048"/>
            <a:ext cx="9144000" cy="2996952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259632" y="404664"/>
            <a:ext cx="756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Жилищно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коммунальное хозяйство исполнение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полугодие 2025 года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3" y="1052735"/>
          <a:ext cx="9143998" cy="32664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1065"/>
                <a:gridCol w="954274"/>
                <a:gridCol w="954274"/>
                <a:gridCol w="1289163"/>
                <a:gridCol w="1442611"/>
                <a:gridCol w="1442611"/>
              </a:tblGrid>
              <a:tr h="74808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Раздел, подраздел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Годовой план на 2025 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на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01.07.2025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года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Исполнение за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полугодие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2025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года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 исполнения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 плану на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01.07.2025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341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Жилищное хозяйство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0501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215 852,0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212 852,0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157 065,8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73,8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858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Коммунальное хозяйство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0502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14 268,5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4 898,8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4 898,7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341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Благоустройство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0503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570,0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3 657,8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3 648,6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99,7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858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Другие вопросы в области жилищно-коммунального хозяйства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0505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2" descr="C:\Users\Виктория\Desktop\b2cc9a7e258cd1a9692567453cbb74a1.jpg"/>
          <p:cNvPicPr>
            <a:picLocks noChangeAspect="1" noChangeArrowheads="1"/>
          </p:cNvPicPr>
          <p:nvPr/>
        </p:nvPicPr>
        <p:blipFill>
          <a:blip r:embed="rId3" cstate="print"/>
          <a:srcRect t="31763" b="20952"/>
          <a:stretch>
            <a:fillRect/>
          </a:stretch>
        </p:blipFill>
        <p:spPr bwMode="auto">
          <a:xfrm>
            <a:off x="0" y="4509120"/>
            <a:ext cx="9144000" cy="2348880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4265</TotalTime>
  <Words>1122</Words>
  <Application>Microsoft Office PowerPoint</Application>
  <PresentationFormat>Экран (4:3)</PresentationFormat>
  <Paragraphs>397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Слайд 1</vt:lpstr>
      <vt:lpstr>Основные параметры  исполнения местного бюджета  за полугодие2025 года (тыс.руб.)</vt:lpstr>
      <vt:lpstr>РАЗМЕР МУНИЦИПАЛЬНОГО ДОЛГА</vt:lpstr>
      <vt:lpstr>Исполнение  по доходам за полугодие, 239 655,9тыс. руб.</vt:lpstr>
      <vt:lpstr>Исполнение  по расходам за полугодие, тыс. руб.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План на 2025 год  в сумме 157 065,8 тыс. руб. Исполнение на 01.07.2025 года в сумме  157 065,8 тыс. руб. В рамках Муниципальной программы «Строительство (приобретение) жилых помещений на территории Сельского поселения «Тельвисочный сельсовет» Заполярного района Ненецкого автономного округа  на 2024 – 2026 годы».   приобретены в  муниципальную собственность 24 квартиры в с.Тельвиска Сельского поселения "Тельвисочный сельсовет" ЗР НАО.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540</cp:revision>
  <dcterms:created xsi:type="dcterms:W3CDTF">2016-06-20T09:05:39Z</dcterms:created>
  <dcterms:modified xsi:type="dcterms:W3CDTF">2025-07-10T07:05:40Z</dcterms:modified>
</cp:coreProperties>
</file>